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3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1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6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9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2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6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4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1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48527-9C2E-423A-A54C-41F8A9A6F673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5F2AE-EFC4-42E1-883C-FE7E316E8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3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>
            <a:spLocks/>
          </p:cNvSpPr>
          <p:nvPr/>
        </p:nvSpPr>
        <p:spPr>
          <a:xfrm>
            <a:off x="165538" y="190704"/>
            <a:ext cx="685800" cy="762000"/>
          </a:xfrm>
          <a:prstGeom prst="rect">
            <a:avLst/>
          </a:prstGeom>
          <a:solidFill>
            <a:srgbClr val="92D050"/>
          </a:solidFill>
          <a:ln w="28575">
            <a:noFill/>
          </a:ln>
        </p:spPr>
        <p:txBody>
          <a:bodyPr anchor="ctr">
            <a:normAutofit/>
          </a:bodyPr>
          <a:lstStyle/>
          <a:p>
            <a:pPr algn="just" defTabSz="1219170" latinLnBrk="1">
              <a:defRPr/>
            </a:pPr>
            <a:endParaRPr lang="en-US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 Titling MT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851338" y="266904"/>
            <a:ext cx="4038600" cy="609600"/>
          </a:xfrm>
          <a:prstGeom prst="rect">
            <a:avLst/>
          </a:prstGeom>
          <a:solidFill>
            <a:schemeClr val="bg1">
              <a:alpha val="63000"/>
            </a:schemeClr>
          </a:solidFill>
          <a:ln w="28575">
            <a:noFill/>
          </a:ln>
        </p:spPr>
        <p:txBody>
          <a:bodyPr anchor="ctr">
            <a:normAutofit/>
          </a:bodyPr>
          <a:lstStyle/>
          <a:p>
            <a:pPr algn="just" defTabSz="1219170" latinLnBrk="1">
              <a:defRPr/>
            </a:pPr>
            <a:r>
              <a:rPr lang="en-US" sz="2800" b="1" dirty="0">
                <a:solidFill>
                  <a:prstClr val="black"/>
                </a:solidFill>
                <a:latin typeface="맑은 고딕"/>
                <a:ea typeface="Tahoma" pitchFamily="34" charset="0"/>
              </a:rPr>
              <a:t>Introduction</a:t>
            </a: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0788" y="298653"/>
            <a:ext cx="4781551" cy="577851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1219170" latinLnBrk="1">
              <a:spcBef>
                <a:spcPct val="0"/>
              </a:spcBef>
              <a:buClrTx/>
              <a:buSzTx/>
              <a:buNone/>
            </a:pPr>
            <a:endParaRPr lang="id-ID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 rot="10800000">
            <a:off x="6781800" y="1"/>
            <a:ext cx="1676400" cy="12065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1219170" latinLnBrk="1">
              <a:spcBef>
                <a:spcPct val="0"/>
              </a:spcBef>
              <a:buClrTx/>
              <a:buSzTx/>
              <a:buNone/>
            </a:pPr>
            <a:endParaRPr lang="id-ID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287667" y="1457684"/>
            <a:ext cx="5906814" cy="19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64570" y="1059479"/>
            <a:ext cx="7370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J ONLYONE Bold" panose="02020603020101020101" pitchFamily="18" charset="-127"/>
                <a:ea typeface="CJ ONLYONE Bold" panose="02020603020101020101" pitchFamily="18" charset="-127"/>
              </a:rPr>
              <a:t>Robby </a:t>
            </a:r>
            <a:r>
              <a:rPr lang="en-US" sz="2000" dirty="0" err="1">
                <a:latin typeface="CJ ONLYONE Bold" panose="02020603020101020101" pitchFamily="18" charset="-127"/>
                <a:ea typeface="CJ ONLYONE Bold" panose="02020603020101020101" pitchFamily="18" charset="-127"/>
              </a:rPr>
              <a:t>Akroman</a:t>
            </a:r>
            <a:r>
              <a:rPr lang="en-US" sz="2000" dirty="0">
                <a:latin typeface="CJ ONLYONE Bold" panose="02020603020101020101" pitchFamily="18" charset="-127"/>
                <a:ea typeface="CJ ONLYONE Bold" panose="02020603020101020101" pitchFamily="18" charset="-127"/>
              </a:rPr>
              <a:t> S.TP., M. </a:t>
            </a:r>
            <a:r>
              <a:rPr lang="en-US" sz="2000" dirty="0" err="1">
                <a:latin typeface="CJ ONLYONE Bold" panose="02020603020101020101" pitchFamily="18" charset="-127"/>
                <a:ea typeface="CJ ONLYONE Bold" panose="02020603020101020101" pitchFamily="18" charset="-127"/>
              </a:rPr>
              <a:t>Biotek</a:t>
            </a:r>
            <a:r>
              <a:rPr lang="en-US" sz="2000" dirty="0">
                <a:latin typeface="CJ ONLYONE Bold" panose="02020603020101020101" pitchFamily="18" charset="-127"/>
                <a:ea typeface="CJ ONLYONE Bold" panose="02020603020101020101" pitchFamily="18" charset="-127"/>
              </a:rPr>
              <a:t>., PCQI.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4569" y="1486010"/>
            <a:ext cx="6581231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FF0000"/>
                </a:solidFill>
              </a:rPr>
              <a:t>Education</a:t>
            </a:r>
          </a:p>
          <a:p>
            <a:endParaRPr lang="en-US" sz="1200" dirty="0"/>
          </a:p>
          <a:p>
            <a:r>
              <a:rPr lang="en-US" sz="1200" b="1" dirty="0"/>
              <a:t>2011-2015</a:t>
            </a:r>
          </a:p>
          <a:p>
            <a:r>
              <a:rPr lang="en-US" sz="1400" dirty="0"/>
              <a:t>S1 </a:t>
            </a:r>
            <a:r>
              <a:rPr lang="en-US" sz="1400" dirty="0" err="1"/>
              <a:t>Teknologi</a:t>
            </a:r>
            <a:r>
              <a:rPr lang="en-US" sz="1400" dirty="0"/>
              <a:t> </a:t>
            </a:r>
            <a:r>
              <a:rPr lang="en-US" sz="1400" dirty="0" err="1"/>
              <a:t>Hasil</a:t>
            </a:r>
            <a:r>
              <a:rPr lang="en-US" sz="1400" dirty="0"/>
              <a:t> </a:t>
            </a:r>
            <a:r>
              <a:rPr lang="en-US" sz="1400" dirty="0" err="1"/>
              <a:t>Pertanian</a:t>
            </a:r>
            <a:r>
              <a:rPr lang="en-US" sz="1400" dirty="0"/>
              <a:t>, </a:t>
            </a:r>
            <a:r>
              <a:rPr lang="en-US" sz="1400" dirty="0" err="1"/>
              <a:t>Universitas</a:t>
            </a:r>
            <a:r>
              <a:rPr lang="en-US" sz="1400" dirty="0"/>
              <a:t> </a:t>
            </a:r>
            <a:r>
              <a:rPr lang="en-US" sz="1400" dirty="0" err="1"/>
              <a:t>Jember</a:t>
            </a:r>
            <a:r>
              <a:rPr lang="en-US" sz="1400" dirty="0"/>
              <a:t>, </a:t>
            </a:r>
            <a:r>
              <a:rPr lang="en-US" sz="1400" dirty="0" err="1"/>
              <a:t>Jember</a:t>
            </a:r>
            <a:r>
              <a:rPr lang="en-US" sz="1400" dirty="0"/>
              <a:t>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dirty="0"/>
          </a:p>
          <a:p>
            <a:r>
              <a:rPr lang="en-US" sz="1200" b="1" dirty="0"/>
              <a:t>2016-2019</a:t>
            </a:r>
          </a:p>
          <a:p>
            <a:r>
              <a:rPr lang="en-US" sz="1400" dirty="0"/>
              <a:t>S2 </a:t>
            </a:r>
            <a:r>
              <a:rPr lang="en-US" sz="1400" dirty="0" err="1"/>
              <a:t>Bioteknologi</a:t>
            </a:r>
            <a:r>
              <a:rPr lang="en-US" sz="1400" dirty="0"/>
              <a:t>, </a:t>
            </a:r>
            <a:r>
              <a:rPr lang="en-US" sz="1400" dirty="0" err="1"/>
              <a:t>Universitas</a:t>
            </a:r>
            <a:r>
              <a:rPr lang="en-US" sz="1400" dirty="0"/>
              <a:t> </a:t>
            </a:r>
            <a:r>
              <a:rPr lang="en-US" sz="1400" dirty="0" err="1"/>
              <a:t>Jember</a:t>
            </a:r>
            <a:r>
              <a:rPr lang="en-US" sz="1400" dirty="0"/>
              <a:t>, </a:t>
            </a:r>
            <a:r>
              <a:rPr lang="en-US" sz="1400" dirty="0" err="1"/>
              <a:t>Jember</a:t>
            </a:r>
            <a:r>
              <a:rPr lang="en-US" sz="1400" dirty="0"/>
              <a:t>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u="sng" dirty="0">
                <a:solidFill>
                  <a:srgbClr val="FF0000"/>
                </a:solidFill>
              </a:rPr>
              <a:t>Experience</a:t>
            </a:r>
          </a:p>
          <a:p>
            <a:endParaRPr lang="en-US" sz="1100" b="1" dirty="0"/>
          </a:p>
          <a:p>
            <a:r>
              <a:rPr lang="en-US" sz="1200" b="1" dirty="0"/>
              <a:t>2019-2020</a:t>
            </a:r>
          </a:p>
          <a:p>
            <a:r>
              <a:rPr lang="en-US" sz="1400" dirty="0"/>
              <a:t>Staff QC, wafer Tango Orang </a:t>
            </a:r>
            <a:r>
              <a:rPr lang="en-US" sz="1400" dirty="0" err="1"/>
              <a:t>tua</a:t>
            </a:r>
            <a:r>
              <a:rPr lang="en-US" sz="1400" dirty="0"/>
              <a:t>, </a:t>
            </a:r>
            <a:r>
              <a:rPr lang="en-US" sz="1400" dirty="0" err="1"/>
              <a:t>Pandaan</a:t>
            </a:r>
            <a:r>
              <a:rPr lang="en-US" sz="1400" dirty="0"/>
              <a:t>, </a:t>
            </a:r>
            <a:r>
              <a:rPr lang="en-US" sz="1400" dirty="0" err="1"/>
              <a:t>Pasuruan</a:t>
            </a:r>
            <a:r>
              <a:rPr lang="en-US" sz="1400" dirty="0"/>
              <a:t>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dirty="0"/>
          </a:p>
          <a:p>
            <a:r>
              <a:rPr lang="en-US" sz="1200" b="1" dirty="0"/>
              <a:t>2019-2020</a:t>
            </a:r>
          </a:p>
          <a:p>
            <a:r>
              <a:rPr lang="en-US" sz="1400" dirty="0"/>
              <a:t>Supervisor QC, wafer Tango Orang </a:t>
            </a:r>
            <a:r>
              <a:rPr lang="en-US" sz="1400" dirty="0" err="1"/>
              <a:t>tua</a:t>
            </a:r>
            <a:r>
              <a:rPr lang="en-US" sz="1400" dirty="0"/>
              <a:t> Group, </a:t>
            </a:r>
            <a:r>
              <a:rPr lang="en-US" sz="1400" dirty="0" err="1"/>
              <a:t>Pandaan</a:t>
            </a:r>
            <a:r>
              <a:rPr lang="en-US" sz="1400" dirty="0"/>
              <a:t>, </a:t>
            </a:r>
            <a:r>
              <a:rPr lang="en-US" sz="1400" dirty="0" err="1"/>
              <a:t>Pasuruan</a:t>
            </a:r>
            <a:r>
              <a:rPr lang="en-US" sz="1400" dirty="0"/>
              <a:t>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b="1" u="sng" dirty="0">
              <a:solidFill>
                <a:srgbClr val="FF0000"/>
              </a:solidFill>
            </a:endParaRPr>
          </a:p>
          <a:p>
            <a:r>
              <a:rPr lang="en-US" sz="1200" b="1" dirty="0"/>
              <a:t>2020-2022</a:t>
            </a:r>
          </a:p>
          <a:p>
            <a:r>
              <a:rPr lang="en-US" sz="1400" dirty="0"/>
              <a:t>Staff </a:t>
            </a:r>
            <a:r>
              <a:rPr lang="en-US" sz="1400" dirty="0" err="1"/>
              <a:t>RnD</a:t>
            </a:r>
            <a:r>
              <a:rPr lang="en-US" sz="1400" dirty="0"/>
              <a:t>, PT. </a:t>
            </a:r>
            <a:r>
              <a:rPr lang="en-US" sz="1400" dirty="0" err="1"/>
              <a:t>Cheil</a:t>
            </a:r>
            <a:r>
              <a:rPr lang="en-US" sz="1400" dirty="0"/>
              <a:t> </a:t>
            </a:r>
            <a:r>
              <a:rPr lang="en-US" sz="1400" dirty="0" err="1"/>
              <a:t>Jedang</a:t>
            </a:r>
            <a:r>
              <a:rPr lang="en-US" sz="1400" dirty="0"/>
              <a:t> Indonesia, </a:t>
            </a:r>
            <a:r>
              <a:rPr lang="en-US" sz="1400" dirty="0" err="1"/>
              <a:t>Pasuruan</a:t>
            </a:r>
            <a:r>
              <a:rPr lang="en-US" sz="1400" dirty="0"/>
              <a:t>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b="1" u="sng" dirty="0">
              <a:solidFill>
                <a:srgbClr val="FF0000"/>
              </a:solidFill>
            </a:endParaRPr>
          </a:p>
          <a:p>
            <a:r>
              <a:rPr lang="en-US" sz="1200" b="1" dirty="0"/>
              <a:t>2021-present</a:t>
            </a:r>
          </a:p>
          <a:p>
            <a:r>
              <a:rPr lang="en-US" sz="1400" dirty="0"/>
              <a:t>Supervisor </a:t>
            </a:r>
            <a:r>
              <a:rPr lang="en-US" sz="1400" dirty="0" err="1"/>
              <a:t>Fermentasi</a:t>
            </a:r>
            <a:r>
              <a:rPr lang="en-US" sz="1400" dirty="0"/>
              <a:t> biodegradable plastic (PHA), PT. </a:t>
            </a:r>
            <a:r>
              <a:rPr lang="en-US" sz="1400" dirty="0" err="1"/>
              <a:t>Cheil</a:t>
            </a:r>
            <a:r>
              <a:rPr lang="en-US" sz="1400" dirty="0"/>
              <a:t> </a:t>
            </a:r>
            <a:r>
              <a:rPr lang="en-US" sz="1400" dirty="0" err="1"/>
              <a:t>Jedang</a:t>
            </a:r>
            <a:r>
              <a:rPr lang="en-US" sz="1400" dirty="0"/>
              <a:t> Indonesia, Pasuruan, </a:t>
            </a:r>
            <a:r>
              <a:rPr lang="en-US" sz="1400" dirty="0" err="1"/>
              <a:t>Jawa</a:t>
            </a:r>
            <a:r>
              <a:rPr lang="en-US" sz="1400" dirty="0"/>
              <a:t> </a:t>
            </a:r>
            <a:r>
              <a:rPr lang="en-US" sz="1400" dirty="0" err="1"/>
              <a:t>timur</a:t>
            </a:r>
            <a:endParaRPr lang="en-US" sz="1400" dirty="0"/>
          </a:p>
          <a:p>
            <a:endParaRPr lang="en-US" sz="1400" dirty="0"/>
          </a:p>
          <a:p>
            <a:r>
              <a:rPr lang="en-US" sz="1200" b="1" dirty="0"/>
              <a:t>2022-present</a:t>
            </a:r>
          </a:p>
          <a:p>
            <a:r>
              <a:rPr lang="en-US" sz="1400" dirty="0" err="1"/>
              <a:t>Sebagai</a:t>
            </a:r>
            <a:r>
              <a:rPr lang="en-US" sz="1400" dirty="0"/>
              <a:t> preventive control qualified individual (PCQI) – FDA (USA)</a:t>
            </a:r>
          </a:p>
          <a:p>
            <a:endParaRPr lang="en-US" sz="1400" dirty="0"/>
          </a:p>
          <a:p>
            <a:endParaRPr lang="en-US" sz="1400" b="1" u="sng" dirty="0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9516" t="68937" r="85144"/>
          <a:stretch/>
        </p:blipFill>
        <p:spPr>
          <a:xfrm>
            <a:off x="689920" y="4310534"/>
            <a:ext cx="578069" cy="21136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02476" y="4310534"/>
            <a:ext cx="206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Perum</a:t>
            </a:r>
            <a:r>
              <a:rPr lang="en-US" sz="1400" b="1" dirty="0"/>
              <a:t> </a:t>
            </a:r>
            <a:r>
              <a:rPr lang="en-US" sz="1400" b="1" dirty="0" err="1"/>
              <a:t>pesona</a:t>
            </a:r>
            <a:r>
              <a:rPr lang="en-US" sz="1400" b="1" dirty="0"/>
              <a:t> </a:t>
            </a:r>
            <a:r>
              <a:rPr lang="en-US" sz="1400" b="1" dirty="0" err="1"/>
              <a:t>candi</a:t>
            </a:r>
            <a:r>
              <a:rPr lang="en-US" sz="1400" b="1" dirty="0"/>
              <a:t>, </a:t>
            </a:r>
          </a:p>
          <a:p>
            <a:r>
              <a:rPr lang="en-US" sz="1400" b="1" dirty="0" err="1"/>
              <a:t>Pasuruan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4550" y="5128470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085691188046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24550" y="5827408"/>
            <a:ext cx="1629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Robby.a@cj.co.id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6678" r="5104" b="8690"/>
          <a:stretch/>
        </p:blipFill>
        <p:spPr>
          <a:xfrm>
            <a:off x="901835" y="1111342"/>
            <a:ext cx="2467368" cy="304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40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3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06388"/>
            <a:ext cx="12192000" cy="1143000"/>
          </a:xfrm>
        </p:spPr>
        <p:txBody>
          <a:bodyPr/>
          <a:lstStyle/>
          <a:p>
            <a:pPr algn="ctr"/>
            <a:r>
              <a:rPr lang="en-US" dirty="0"/>
              <a:t>SEKIAN TERIMA KASIH</a:t>
            </a:r>
          </a:p>
        </p:txBody>
      </p:sp>
    </p:spTree>
    <p:extLst>
      <p:ext uri="{BB962C8B-B14F-4D97-AF65-F5344CB8AC3E}">
        <p14:creationId xmlns:p14="http://schemas.microsoft.com/office/powerpoint/2010/main" val="64410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003" y="2469120"/>
            <a:ext cx="11238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Beberapa</a:t>
            </a:r>
            <a:r>
              <a:rPr lang="en-US" sz="2800" b="1" dirty="0"/>
              <a:t> saran yang </a:t>
            </a:r>
            <a:r>
              <a:rPr lang="en-US" sz="2800" b="1" dirty="0" err="1"/>
              <a:t>perlu</a:t>
            </a:r>
            <a:r>
              <a:rPr lang="en-US" sz="2800" b="1" dirty="0"/>
              <a:t> </a:t>
            </a:r>
            <a:r>
              <a:rPr lang="en-US" sz="2800" b="1" dirty="0" err="1"/>
              <a:t>ditekankan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pembelajaran</a:t>
            </a:r>
            <a:r>
              <a:rPr lang="en-US" sz="2800" b="1" dirty="0"/>
              <a:t> di S2 </a:t>
            </a:r>
            <a:r>
              <a:rPr lang="en-US" sz="2800" b="1" dirty="0" err="1"/>
              <a:t>Bioteknologi</a:t>
            </a:r>
            <a:r>
              <a:rPr lang="en-US" sz="2800" b="1" dirty="0"/>
              <a:t> </a:t>
            </a:r>
            <a:r>
              <a:rPr lang="en-US" sz="2800" b="1" dirty="0" err="1"/>
              <a:t>berdasarkan</a:t>
            </a:r>
            <a:r>
              <a:rPr lang="en-US" sz="2800" b="1" dirty="0"/>
              <a:t> </a:t>
            </a:r>
            <a:r>
              <a:rPr lang="en-US" sz="2800" b="1" dirty="0" err="1"/>
              <a:t>kebutuhan</a:t>
            </a:r>
            <a:r>
              <a:rPr lang="en-US" sz="2800" b="1" dirty="0"/>
              <a:t> </a:t>
            </a:r>
            <a:r>
              <a:rPr lang="en-US" sz="2800" b="1" dirty="0" err="1"/>
              <a:t>industri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130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274378" y="1138633"/>
            <a:ext cx="8636875" cy="5577599"/>
            <a:chOff x="685800" y="1143000"/>
            <a:chExt cx="7958166" cy="5222875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246188" y="1346200"/>
              <a:ext cx="6069012" cy="391160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1236663" y="2640013"/>
              <a:ext cx="5711825" cy="2259012"/>
            </a:xfrm>
            <a:custGeom>
              <a:avLst/>
              <a:gdLst>
                <a:gd name="T0" fmla="*/ 0 w 4211"/>
                <a:gd name="T1" fmla="*/ 1328 h 1328"/>
                <a:gd name="T2" fmla="*/ 270 w 4211"/>
                <a:gd name="T3" fmla="*/ 1281 h 1328"/>
                <a:gd name="T4" fmla="*/ 340 w 4211"/>
                <a:gd name="T5" fmla="*/ 1234 h 1328"/>
                <a:gd name="T6" fmla="*/ 364 w 4211"/>
                <a:gd name="T7" fmla="*/ 1199 h 1328"/>
                <a:gd name="T8" fmla="*/ 399 w 4211"/>
                <a:gd name="T9" fmla="*/ 1176 h 1328"/>
                <a:gd name="T10" fmla="*/ 470 w 4211"/>
                <a:gd name="T11" fmla="*/ 1082 h 1328"/>
                <a:gd name="T12" fmla="*/ 529 w 4211"/>
                <a:gd name="T13" fmla="*/ 976 h 1328"/>
                <a:gd name="T14" fmla="*/ 658 w 4211"/>
                <a:gd name="T15" fmla="*/ 811 h 1328"/>
                <a:gd name="T16" fmla="*/ 717 w 4211"/>
                <a:gd name="T17" fmla="*/ 705 h 1328"/>
                <a:gd name="T18" fmla="*/ 799 w 4211"/>
                <a:gd name="T19" fmla="*/ 564 h 1328"/>
                <a:gd name="T20" fmla="*/ 822 w 4211"/>
                <a:gd name="T21" fmla="*/ 494 h 1328"/>
                <a:gd name="T22" fmla="*/ 881 w 4211"/>
                <a:gd name="T23" fmla="*/ 388 h 1328"/>
                <a:gd name="T24" fmla="*/ 928 w 4211"/>
                <a:gd name="T25" fmla="*/ 259 h 1328"/>
                <a:gd name="T26" fmla="*/ 975 w 4211"/>
                <a:gd name="T27" fmla="*/ 188 h 1328"/>
                <a:gd name="T28" fmla="*/ 1058 w 4211"/>
                <a:gd name="T29" fmla="*/ 59 h 1328"/>
                <a:gd name="T30" fmla="*/ 1081 w 4211"/>
                <a:gd name="T31" fmla="*/ 24 h 1328"/>
                <a:gd name="T32" fmla="*/ 1152 w 4211"/>
                <a:gd name="T33" fmla="*/ 0 h 1328"/>
                <a:gd name="T34" fmla="*/ 1516 w 4211"/>
                <a:gd name="T35" fmla="*/ 35 h 1328"/>
                <a:gd name="T36" fmla="*/ 2456 w 4211"/>
                <a:gd name="T37" fmla="*/ 0 h 1328"/>
                <a:gd name="T38" fmla="*/ 2927 w 4211"/>
                <a:gd name="T39" fmla="*/ 47 h 1328"/>
                <a:gd name="T40" fmla="*/ 3091 w 4211"/>
                <a:gd name="T41" fmla="*/ 82 h 1328"/>
                <a:gd name="T42" fmla="*/ 3291 w 4211"/>
                <a:gd name="T43" fmla="*/ 141 h 1328"/>
                <a:gd name="T44" fmla="*/ 3491 w 4211"/>
                <a:gd name="T45" fmla="*/ 212 h 1328"/>
                <a:gd name="T46" fmla="*/ 3761 w 4211"/>
                <a:gd name="T47" fmla="*/ 400 h 1328"/>
                <a:gd name="T48" fmla="*/ 3785 w 4211"/>
                <a:gd name="T49" fmla="*/ 435 h 1328"/>
                <a:gd name="T50" fmla="*/ 3820 w 4211"/>
                <a:gd name="T51" fmla="*/ 470 h 1328"/>
                <a:gd name="T52" fmla="*/ 3938 w 4211"/>
                <a:gd name="T53" fmla="*/ 600 h 1328"/>
                <a:gd name="T54" fmla="*/ 4032 w 4211"/>
                <a:gd name="T55" fmla="*/ 670 h 1328"/>
                <a:gd name="T56" fmla="*/ 4102 w 4211"/>
                <a:gd name="T57" fmla="*/ 705 h 1328"/>
                <a:gd name="T58" fmla="*/ 4137 w 4211"/>
                <a:gd name="T59" fmla="*/ 729 h 1328"/>
                <a:gd name="T60" fmla="*/ 4208 w 4211"/>
                <a:gd name="T61" fmla="*/ 741 h 132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211"/>
                <a:gd name="T94" fmla="*/ 0 h 1328"/>
                <a:gd name="T95" fmla="*/ 4211 w 4211"/>
                <a:gd name="T96" fmla="*/ 1328 h 132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211" h="1328">
                  <a:moveTo>
                    <a:pt x="0" y="1328"/>
                  </a:moveTo>
                  <a:cubicBezTo>
                    <a:pt x="88" y="1300"/>
                    <a:pt x="180" y="1299"/>
                    <a:pt x="270" y="1281"/>
                  </a:cubicBezTo>
                  <a:cubicBezTo>
                    <a:pt x="293" y="1265"/>
                    <a:pt x="317" y="1250"/>
                    <a:pt x="340" y="1234"/>
                  </a:cubicBezTo>
                  <a:cubicBezTo>
                    <a:pt x="352" y="1226"/>
                    <a:pt x="354" y="1209"/>
                    <a:pt x="364" y="1199"/>
                  </a:cubicBezTo>
                  <a:cubicBezTo>
                    <a:pt x="374" y="1189"/>
                    <a:pt x="387" y="1184"/>
                    <a:pt x="399" y="1176"/>
                  </a:cubicBezTo>
                  <a:cubicBezTo>
                    <a:pt x="415" y="1129"/>
                    <a:pt x="429" y="1109"/>
                    <a:pt x="470" y="1082"/>
                  </a:cubicBezTo>
                  <a:cubicBezTo>
                    <a:pt x="491" y="1018"/>
                    <a:pt x="474" y="1059"/>
                    <a:pt x="529" y="976"/>
                  </a:cubicBezTo>
                  <a:cubicBezTo>
                    <a:pt x="568" y="917"/>
                    <a:pt x="599" y="852"/>
                    <a:pt x="658" y="811"/>
                  </a:cubicBezTo>
                  <a:cubicBezTo>
                    <a:pt x="681" y="776"/>
                    <a:pt x="693" y="740"/>
                    <a:pt x="717" y="705"/>
                  </a:cubicBezTo>
                  <a:cubicBezTo>
                    <a:pt x="734" y="652"/>
                    <a:pt x="768" y="610"/>
                    <a:pt x="799" y="564"/>
                  </a:cubicBezTo>
                  <a:cubicBezTo>
                    <a:pt x="813" y="544"/>
                    <a:pt x="814" y="517"/>
                    <a:pt x="822" y="494"/>
                  </a:cubicBezTo>
                  <a:cubicBezTo>
                    <a:pt x="834" y="458"/>
                    <a:pt x="866" y="423"/>
                    <a:pt x="881" y="388"/>
                  </a:cubicBezTo>
                  <a:cubicBezTo>
                    <a:pt x="899" y="346"/>
                    <a:pt x="903" y="297"/>
                    <a:pt x="928" y="259"/>
                  </a:cubicBezTo>
                  <a:cubicBezTo>
                    <a:pt x="944" y="235"/>
                    <a:pt x="966" y="215"/>
                    <a:pt x="975" y="188"/>
                  </a:cubicBezTo>
                  <a:cubicBezTo>
                    <a:pt x="997" y="124"/>
                    <a:pt x="1001" y="96"/>
                    <a:pt x="1058" y="59"/>
                  </a:cubicBezTo>
                  <a:cubicBezTo>
                    <a:pt x="1066" y="47"/>
                    <a:pt x="1069" y="31"/>
                    <a:pt x="1081" y="24"/>
                  </a:cubicBezTo>
                  <a:cubicBezTo>
                    <a:pt x="1102" y="11"/>
                    <a:pt x="1152" y="0"/>
                    <a:pt x="1152" y="0"/>
                  </a:cubicBezTo>
                  <a:cubicBezTo>
                    <a:pt x="1274" y="9"/>
                    <a:pt x="1395" y="19"/>
                    <a:pt x="1516" y="35"/>
                  </a:cubicBezTo>
                  <a:cubicBezTo>
                    <a:pt x="1838" y="28"/>
                    <a:pt x="2136" y="10"/>
                    <a:pt x="2456" y="0"/>
                  </a:cubicBezTo>
                  <a:cubicBezTo>
                    <a:pt x="2615" y="10"/>
                    <a:pt x="2769" y="31"/>
                    <a:pt x="2927" y="47"/>
                  </a:cubicBezTo>
                  <a:cubicBezTo>
                    <a:pt x="2982" y="58"/>
                    <a:pt x="3037" y="65"/>
                    <a:pt x="3091" y="82"/>
                  </a:cubicBezTo>
                  <a:cubicBezTo>
                    <a:pt x="3151" y="123"/>
                    <a:pt x="3220" y="129"/>
                    <a:pt x="3291" y="141"/>
                  </a:cubicBezTo>
                  <a:cubicBezTo>
                    <a:pt x="3355" y="174"/>
                    <a:pt x="3427" y="180"/>
                    <a:pt x="3491" y="212"/>
                  </a:cubicBezTo>
                  <a:cubicBezTo>
                    <a:pt x="3588" y="261"/>
                    <a:pt x="3659" y="365"/>
                    <a:pt x="3761" y="400"/>
                  </a:cubicBezTo>
                  <a:cubicBezTo>
                    <a:pt x="3769" y="412"/>
                    <a:pt x="3776" y="424"/>
                    <a:pt x="3785" y="435"/>
                  </a:cubicBezTo>
                  <a:cubicBezTo>
                    <a:pt x="3796" y="448"/>
                    <a:pt x="3810" y="457"/>
                    <a:pt x="3820" y="470"/>
                  </a:cubicBezTo>
                  <a:cubicBezTo>
                    <a:pt x="3865" y="529"/>
                    <a:pt x="3876" y="559"/>
                    <a:pt x="3938" y="600"/>
                  </a:cubicBezTo>
                  <a:cubicBezTo>
                    <a:pt x="3965" y="641"/>
                    <a:pt x="3985" y="654"/>
                    <a:pt x="4032" y="670"/>
                  </a:cubicBezTo>
                  <a:cubicBezTo>
                    <a:pt x="4133" y="739"/>
                    <a:pt x="4005" y="657"/>
                    <a:pt x="4102" y="705"/>
                  </a:cubicBezTo>
                  <a:cubicBezTo>
                    <a:pt x="4115" y="711"/>
                    <a:pt x="4124" y="723"/>
                    <a:pt x="4137" y="729"/>
                  </a:cubicBezTo>
                  <a:cubicBezTo>
                    <a:pt x="4211" y="762"/>
                    <a:pt x="4208" y="776"/>
                    <a:pt x="4208" y="741"/>
                  </a:cubicBezTo>
                </a:path>
              </a:pathLst>
            </a:custGeom>
            <a:noFill/>
            <a:ln w="317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6553200" y="5334000"/>
              <a:ext cx="1676400" cy="484188"/>
            </a:xfrm>
            <a:prstGeom prst="rect">
              <a:avLst/>
            </a:prstGeom>
            <a:solidFill>
              <a:srgbClr val="F7A217"/>
            </a:solidFill>
            <a:ln w="9525">
              <a:solidFill>
                <a:srgbClr val="A1D1F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400" b="1">
                  <a:latin typeface="Arial Narrow" pitchFamily="34" charset="0"/>
                  <a:ea typeface="Gulim" pitchFamily="34" charset="-127"/>
                </a:rPr>
                <a:t>FERMENTATION</a:t>
              </a: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400" b="1">
                  <a:latin typeface="Arial Narrow" pitchFamily="34" charset="0"/>
                  <a:ea typeface="Gulim" pitchFamily="34" charset="-127"/>
                </a:rPr>
                <a:t>TIME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 rot="-5400000">
              <a:off x="-6350" y="3041650"/>
              <a:ext cx="1698625" cy="314325"/>
            </a:xfrm>
            <a:prstGeom prst="rect">
              <a:avLst/>
            </a:prstGeom>
            <a:solidFill>
              <a:srgbClr val="F7A217"/>
            </a:solidFill>
            <a:ln w="9525">
              <a:solidFill>
                <a:srgbClr val="A1D1F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OD / PCV</a:t>
              </a: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763713" y="1963738"/>
              <a:ext cx="1587" cy="316388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5486400" y="1963738"/>
              <a:ext cx="1588" cy="316388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2555875" y="1963738"/>
              <a:ext cx="1588" cy="316388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6626225" y="3884613"/>
              <a:ext cx="1527175" cy="768350"/>
            </a:xfrm>
            <a:prstGeom prst="cloudCallout">
              <a:avLst>
                <a:gd name="adj1" fmla="val -93866"/>
                <a:gd name="adj2" fmla="val 81199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SUGAR CONTENT</a:t>
              </a:r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6513513" y="1982788"/>
              <a:ext cx="2130453" cy="735012"/>
            </a:xfrm>
            <a:prstGeom prst="cloudCallout">
              <a:avLst>
                <a:gd name="adj1" fmla="val -84190"/>
                <a:gd name="adj2" fmla="val 9427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BACTERIA CELL MASS</a:t>
              </a: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2767013" y="6019800"/>
              <a:ext cx="2185987" cy="346075"/>
            </a:xfrm>
            <a:prstGeom prst="rect">
              <a:avLst/>
            </a:prstGeom>
            <a:solidFill>
              <a:srgbClr val="F7A217"/>
            </a:solidFill>
            <a:ln w="9525">
              <a:solidFill>
                <a:srgbClr val="A1D1F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MAIN CULTURE</a:t>
              </a: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920750" y="5791200"/>
              <a:ext cx="1911350" cy="346075"/>
            </a:xfrm>
            <a:prstGeom prst="rect">
              <a:avLst/>
            </a:prstGeom>
            <a:solidFill>
              <a:srgbClr val="F7A217"/>
            </a:solidFill>
            <a:ln w="9525">
              <a:solidFill>
                <a:srgbClr val="A1D1F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SEED CULTURE</a:t>
              </a:r>
            </a:p>
          </p:txBody>
        </p:sp>
        <p:sp>
          <p:nvSpPr>
            <p:cNvPr id="23" name="AutoShape 24"/>
            <p:cNvSpPr>
              <a:spLocks/>
            </p:cNvSpPr>
            <p:nvPr/>
          </p:nvSpPr>
          <p:spPr bwMode="auto">
            <a:xfrm rot="-5400000">
              <a:off x="1754188" y="4878388"/>
              <a:ext cx="265112" cy="1255712"/>
            </a:xfrm>
            <a:prstGeom prst="leftBrace">
              <a:avLst>
                <a:gd name="adj1" fmla="val 39515"/>
                <a:gd name="adj2" fmla="val 50000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25"/>
            <p:cNvSpPr>
              <a:spLocks/>
            </p:cNvSpPr>
            <p:nvPr/>
          </p:nvSpPr>
          <p:spPr bwMode="auto">
            <a:xfrm rot="-5400000">
              <a:off x="3599657" y="3145631"/>
              <a:ext cx="503238" cy="5184775"/>
            </a:xfrm>
            <a:prstGeom prst="leftBrace">
              <a:avLst>
                <a:gd name="adj1" fmla="val 83567"/>
                <a:gd name="adj2" fmla="val 49782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489194" y="3071810"/>
              <a:ext cx="1225550" cy="1622425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632200" y="2066923"/>
              <a:ext cx="1320800" cy="1076325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4929190" y="1762116"/>
              <a:ext cx="1009650" cy="309562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6550025" y="1143000"/>
              <a:ext cx="2022503" cy="763588"/>
            </a:xfrm>
            <a:prstGeom prst="cloudCallout">
              <a:avLst>
                <a:gd name="adj1" fmla="val -80588"/>
                <a:gd name="adj2" fmla="val 36486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METABOLIT</a:t>
              </a:r>
            </a:p>
            <a:p>
              <a:pPr algn="ctr"/>
              <a:r>
                <a:rPr lang="en-US" sz="1400" b="1"/>
                <a:t>RESULT</a:t>
              </a: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1293813" y="4408500"/>
              <a:ext cx="763587" cy="73501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V="1">
              <a:off x="2055813" y="3122620"/>
              <a:ext cx="687387" cy="130651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738438" y="2714620"/>
              <a:ext cx="1376362" cy="420687"/>
            </a:xfrm>
            <a:custGeom>
              <a:avLst/>
              <a:gdLst>
                <a:gd name="T0" fmla="*/ 0 w 864"/>
                <a:gd name="T1" fmla="*/ 248 h 248"/>
                <a:gd name="T2" fmla="*/ 240 w 864"/>
                <a:gd name="T3" fmla="*/ 8 h 248"/>
                <a:gd name="T4" fmla="*/ 864 w 864"/>
                <a:gd name="T5" fmla="*/ 200 h 248"/>
                <a:gd name="T6" fmla="*/ 0 60000 65536"/>
                <a:gd name="T7" fmla="*/ 0 60000 65536"/>
                <a:gd name="T8" fmla="*/ 0 60000 65536"/>
                <a:gd name="T9" fmla="*/ 0 w 864"/>
                <a:gd name="T10" fmla="*/ 0 h 248"/>
                <a:gd name="T11" fmla="*/ 864 w 864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248">
                  <a:moveTo>
                    <a:pt x="0" y="248"/>
                  </a:moveTo>
                  <a:cubicBezTo>
                    <a:pt x="48" y="132"/>
                    <a:pt x="96" y="16"/>
                    <a:pt x="240" y="8"/>
                  </a:cubicBezTo>
                  <a:cubicBezTo>
                    <a:pt x="384" y="0"/>
                    <a:pt x="624" y="100"/>
                    <a:pt x="864" y="200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4110038" y="3060700"/>
              <a:ext cx="2265362" cy="584200"/>
            </a:xfrm>
            <a:custGeom>
              <a:avLst/>
              <a:gdLst>
                <a:gd name="T0" fmla="*/ 0 w 1424"/>
                <a:gd name="T1" fmla="*/ 0 h 344"/>
                <a:gd name="T2" fmla="*/ 1200 w 1424"/>
                <a:gd name="T3" fmla="*/ 288 h 344"/>
                <a:gd name="T4" fmla="*/ 1344 w 1424"/>
                <a:gd name="T5" fmla="*/ 336 h 344"/>
                <a:gd name="T6" fmla="*/ 0 60000 65536"/>
                <a:gd name="T7" fmla="*/ 0 60000 65536"/>
                <a:gd name="T8" fmla="*/ 0 60000 65536"/>
                <a:gd name="T9" fmla="*/ 0 w 1424"/>
                <a:gd name="T10" fmla="*/ 0 h 344"/>
                <a:gd name="T11" fmla="*/ 1424 w 1424"/>
                <a:gd name="T12" fmla="*/ 344 h 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4" h="344">
                  <a:moveTo>
                    <a:pt x="0" y="0"/>
                  </a:moveTo>
                  <a:cubicBezTo>
                    <a:pt x="488" y="116"/>
                    <a:pt x="976" y="232"/>
                    <a:pt x="1200" y="288"/>
                  </a:cubicBezTo>
                  <a:cubicBezTo>
                    <a:pt x="1424" y="344"/>
                    <a:pt x="1336" y="344"/>
                    <a:pt x="1344" y="336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AutoShape 34"/>
            <p:cNvSpPr>
              <a:spLocks noChangeArrowheads="1"/>
            </p:cNvSpPr>
            <p:nvPr/>
          </p:nvSpPr>
          <p:spPr bwMode="auto">
            <a:xfrm>
              <a:off x="6626225" y="2744788"/>
              <a:ext cx="1603375" cy="735012"/>
            </a:xfrm>
            <a:prstGeom prst="cloudCallout">
              <a:avLst>
                <a:gd name="adj1" fmla="val -85741"/>
                <a:gd name="adj2" fmla="val 56694"/>
              </a:avLst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</a:rPr>
                <a:t>OPTICAL DENSITY</a:t>
              </a: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1166813" y="1906588"/>
              <a:ext cx="666750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Lag</a:t>
              </a:r>
            </a:p>
            <a:p>
              <a:pPr algn="ctr"/>
              <a:r>
                <a:rPr lang="en-US" sz="1400"/>
                <a:t>phase</a:t>
              </a:r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1808163" y="1893888"/>
              <a:ext cx="666750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Log</a:t>
              </a:r>
            </a:p>
            <a:p>
              <a:pPr algn="ctr"/>
              <a:r>
                <a:rPr lang="en-US" sz="1400"/>
                <a:t>phase</a:t>
              </a:r>
            </a:p>
          </p:txBody>
        </p:sp>
        <p:sp>
          <p:nvSpPr>
            <p:cNvPr id="36" name="Text Box 42"/>
            <p:cNvSpPr txBox="1">
              <a:spLocks noChangeArrowheads="1"/>
            </p:cNvSpPr>
            <p:nvPr/>
          </p:nvSpPr>
          <p:spPr bwMode="auto">
            <a:xfrm>
              <a:off x="2601913" y="2009775"/>
              <a:ext cx="28844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Produce phase</a:t>
              </a:r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5553075" y="1893888"/>
              <a:ext cx="847725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Death</a:t>
              </a:r>
            </a:p>
            <a:p>
              <a:pPr algn="ctr"/>
              <a:r>
                <a:rPr lang="en-US" sz="1400"/>
                <a:t>phase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1269242" y="3214686"/>
              <a:ext cx="5240740" cy="1991834"/>
            </a:xfrm>
            <a:custGeom>
              <a:avLst/>
              <a:gdLst>
                <a:gd name="connsiteX0" fmla="*/ 0 w 5240740"/>
                <a:gd name="connsiteY0" fmla="*/ 0 h 1991834"/>
                <a:gd name="connsiteX1" fmla="*/ 40943 w 5240740"/>
                <a:gd name="connsiteY1" fmla="*/ 27295 h 1991834"/>
                <a:gd name="connsiteX2" fmla="*/ 95534 w 5240740"/>
                <a:gd name="connsiteY2" fmla="*/ 109182 h 1991834"/>
                <a:gd name="connsiteX3" fmla="*/ 177421 w 5240740"/>
                <a:gd name="connsiteY3" fmla="*/ 163773 h 1991834"/>
                <a:gd name="connsiteX4" fmla="*/ 232012 w 5240740"/>
                <a:gd name="connsiteY4" fmla="*/ 286603 h 1991834"/>
                <a:gd name="connsiteX5" fmla="*/ 272955 w 5240740"/>
                <a:gd name="connsiteY5" fmla="*/ 313898 h 1991834"/>
                <a:gd name="connsiteX6" fmla="*/ 300251 w 5240740"/>
                <a:gd name="connsiteY6" fmla="*/ 395785 h 1991834"/>
                <a:gd name="connsiteX7" fmla="*/ 354842 w 5240740"/>
                <a:gd name="connsiteY7" fmla="*/ 477672 h 1991834"/>
                <a:gd name="connsiteX8" fmla="*/ 382137 w 5240740"/>
                <a:gd name="connsiteY8" fmla="*/ 518615 h 1991834"/>
                <a:gd name="connsiteX9" fmla="*/ 423080 w 5240740"/>
                <a:gd name="connsiteY9" fmla="*/ 559558 h 1991834"/>
                <a:gd name="connsiteX10" fmla="*/ 436728 w 5240740"/>
                <a:gd name="connsiteY10" fmla="*/ 600501 h 1991834"/>
                <a:gd name="connsiteX11" fmla="*/ 504967 w 5240740"/>
                <a:gd name="connsiteY11" fmla="*/ 682388 h 1991834"/>
                <a:gd name="connsiteX12" fmla="*/ 518615 w 5240740"/>
                <a:gd name="connsiteY12" fmla="*/ 723331 h 1991834"/>
                <a:gd name="connsiteX13" fmla="*/ 573206 w 5240740"/>
                <a:gd name="connsiteY13" fmla="*/ 805218 h 1991834"/>
                <a:gd name="connsiteX14" fmla="*/ 586854 w 5240740"/>
                <a:gd name="connsiteY14" fmla="*/ 846161 h 1991834"/>
                <a:gd name="connsiteX15" fmla="*/ 627797 w 5240740"/>
                <a:gd name="connsiteY15" fmla="*/ 873457 h 1991834"/>
                <a:gd name="connsiteX16" fmla="*/ 668740 w 5240740"/>
                <a:gd name="connsiteY16" fmla="*/ 955343 h 1991834"/>
                <a:gd name="connsiteX17" fmla="*/ 682388 w 5240740"/>
                <a:gd name="connsiteY17" fmla="*/ 996287 h 1991834"/>
                <a:gd name="connsiteX18" fmla="*/ 709683 w 5240740"/>
                <a:gd name="connsiteY18" fmla="*/ 1037230 h 1991834"/>
                <a:gd name="connsiteX19" fmla="*/ 736979 w 5240740"/>
                <a:gd name="connsiteY19" fmla="*/ 1119116 h 1991834"/>
                <a:gd name="connsiteX20" fmla="*/ 764274 w 5240740"/>
                <a:gd name="connsiteY20" fmla="*/ 1201003 h 1991834"/>
                <a:gd name="connsiteX21" fmla="*/ 791570 w 5240740"/>
                <a:gd name="connsiteY21" fmla="*/ 1323833 h 1991834"/>
                <a:gd name="connsiteX22" fmla="*/ 818865 w 5240740"/>
                <a:gd name="connsiteY22" fmla="*/ 1405719 h 1991834"/>
                <a:gd name="connsiteX23" fmla="*/ 873457 w 5240740"/>
                <a:gd name="connsiteY23" fmla="*/ 1487606 h 1991834"/>
                <a:gd name="connsiteX24" fmla="*/ 914400 w 5240740"/>
                <a:gd name="connsiteY24" fmla="*/ 1514901 h 1991834"/>
                <a:gd name="connsiteX25" fmla="*/ 1023582 w 5240740"/>
                <a:gd name="connsiteY25" fmla="*/ 1678675 h 1991834"/>
                <a:gd name="connsiteX26" fmla="*/ 1050877 w 5240740"/>
                <a:gd name="connsiteY26" fmla="*/ 1719618 h 1991834"/>
                <a:gd name="connsiteX27" fmla="*/ 1091821 w 5240740"/>
                <a:gd name="connsiteY27" fmla="*/ 1746913 h 1991834"/>
                <a:gd name="connsiteX28" fmla="*/ 1105468 w 5240740"/>
                <a:gd name="connsiteY28" fmla="*/ 1787857 h 1991834"/>
                <a:gd name="connsiteX29" fmla="*/ 1187355 w 5240740"/>
                <a:gd name="connsiteY29" fmla="*/ 1842448 h 1991834"/>
                <a:gd name="connsiteX30" fmla="*/ 1255594 w 5240740"/>
                <a:gd name="connsiteY30" fmla="*/ 1924334 h 1991834"/>
                <a:gd name="connsiteX31" fmla="*/ 1364776 w 5240740"/>
                <a:gd name="connsiteY31" fmla="*/ 1910687 h 1991834"/>
                <a:gd name="connsiteX32" fmla="*/ 1433015 w 5240740"/>
                <a:gd name="connsiteY32" fmla="*/ 1924334 h 1991834"/>
                <a:gd name="connsiteX33" fmla="*/ 1473958 w 5240740"/>
                <a:gd name="connsiteY33" fmla="*/ 1937982 h 1991834"/>
                <a:gd name="connsiteX34" fmla="*/ 1678674 w 5240740"/>
                <a:gd name="connsiteY34" fmla="*/ 1951630 h 1991834"/>
                <a:gd name="connsiteX35" fmla="*/ 1719618 w 5240740"/>
                <a:gd name="connsiteY35" fmla="*/ 1965278 h 1991834"/>
                <a:gd name="connsiteX36" fmla="*/ 2156346 w 5240740"/>
                <a:gd name="connsiteY36" fmla="*/ 1937982 h 1991834"/>
                <a:gd name="connsiteX37" fmla="*/ 2866030 w 5240740"/>
                <a:gd name="connsiteY37" fmla="*/ 1951630 h 1991834"/>
                <a:gd name="connsiteX38" fmla="*/ 4312692 w 5240740"/>
                <a:gd name="connsiteY38" fmla="*/ 1937982 h 1991834"/>
                <a:gd name="connsiteX39" fmla="*/ 4394579 w 5240740"/>
                <a:gd name="connsiteY39" fmla="*/ 1910687 h 1991834"/>
                <a:gd name="connsiteX40" fmla="*/ 4435522 w 5240740"/>
                <a:gd name="connsiteY40" fmla="*/ 1897039 h 1991834"/>
                <a:gd name="connsiteX41" fmla="*/ 4667534 w 5240740"/>
                <a:gd name="connsiteY41" fmla="*/ 1910687 h 1991834"/>
                <a:gd name="connsiteX42" fmla="*/ 4749421 w 5240740"/>
                <a:gd name="connsiteY42" fmla="*/ 1937982 h 1991834"/>
                <a:gd name="connsiteX43" fmla="*/ 4790364 w 5240740"/>
                <a:gd name="connsiteY43" fmla="*/ 1965278 h 1991834"/>
                <a:gd name="connsiteX44" fmla="*/ 5240740 w 5240740"/>
                <a:gd name="connsiteY44" fmla="*/ 1951630 h 1991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5240740" h="1991834">
                  <a:moveTo>
                    <a:pt x="0" y="0"/>
                  </a:moveTo>
                  <a:cubicBezTo>
                    <a:pt x="13648" y="9098"/>
                    <a:pt x="30142" y="14951"/>
                    <a:pt x="40943" y="27295"/>
                  </a:cubicBezTo>
                  <a:cubicBezTo>
                    <a:pt x="62545" y="51983"/>
                    <a:pt x="68238" y="90985"/>
                    <a:pt x="95534" y="109182"/>
                  </a:cubicBezTo>
                  <a:lnTo>
                    <a:pt x="177421" y="163773"/>
                  </a:lnTo>
                  <a:cubicBezTo>
                    <a:pt x="190935" y="204317"/>
                    <a:pt x="199569" y="254160"/>
                    <a:pt x="232012" y="286603"/>
                  </a:cubicBezTo>
                  <a:cubicBezTo>
                    <a:pt x="243610" y="298201"/>
                    <a:pt x="259307" y="304800"/>
                    <a:pt x="272955" y="313898"/>
                  </a:cubicBezTo>
                  <a:cubicBezTo>
                    <a:pt x="282054" y="341194"/>
                    <a:pt x="284291" y="371845"/>
                    <a:pt x="300251" y="395785"/>
                  </a:cubicBezTo>
                  <a:lnTo>
                    <a:pt x="354842" y="477672"/>
                  </a:lnTo>
                  <a:cubicBezTo>
                    <a:pt x="363940" y="491320"/>
                    <a:pt x="370539" y="507017"/>
                    <a:pt x="382137" y="518615"/>
                  </a:cubicBezTo>
                  <a:lnTo>
                    <a:pt x="423080" y="559558"/>
                  </a:lnTo>
                  <a:cubicBezTo>
                    <a:pt x="427629" y="573206"/>
                    <a:pt x="430294" y="587634"/>
                    <a:pt x="436728" y="600501"/>
                  </a:cubicBezTo>
                  <a:cubicBezTo>
                    <a:pt x="455730" y="638504"/>
                    <a:pt x="474783" y="652204"/>
                    <a:pt x="504967" y="682388"/>
                  </a:cubicBezTo>
                  <a:cubicBezTo>
                    <a:pt x="509516" y="696036"/>
                    <a:pt x="511629" y="710755"/>
                    <a:pt x="518615" y="723331"/>
                  </a:cubicBezTo>
                  <a:cubicBezTo>
                    <a:pt x="534547" y="752008"/>
                    <a:pt x="562832" y="774096"/>
                    <a:pt x="573206" y="805218"/>
                  </a:cubicBezTo>
                  <a:cubicBezTo>
                    <a:pt x="577755" y="818866"/>
                    <a:pt x="577867" y="834927"/>
                    <a:pt x="586854" y="846161"/>
                  </a:cubicBezTo>
                  <a:cubicBezTo>
                    <a:pt x="597101" y="858969"/>
                    <a:pt x="614149" y="864358"/>
                    <a:pt x="627797" y="873457"/>
                  </a:cubicBezTo>
                  <a:cubicBezTo>
                    <a:pt x="662103" y="976372"/>
                    <a:pt x="615826" y="849513"/>
                    <a:pt x="668740" y="955343"/>
                  </a:cubicBezTo>
                  <a:cubicBezTo>
                    <a:pt x="675174" y="968210"/>
                    <a:pt x="675954" y="983420"/>
                    <a:pt x="682388" y="996287"/>
                  </a:cubicBezTo>
                  <a:cubicBezTo>
                    <a:pt x="689723" y="1010958"/>
                    <a:pt x="703021" y="1022241"/>
                    <a:pt x="709683" y="1037230"/>
                  </a:cubicBezTo>
                  <a:cubicBezTo>
                    <a:pt x="721368" y="1063522"/>
                    <a:pt x="727880" y="1091821"/>
                    <a:pt x="736979" y="1119116"/>
                  </a:cubicBezTo>
                  <a:lnTo>
                    <a:pt x="764274" y="1201003"/>
                  </a:lnTo>
                  <a:cubicBezTo>
                    <a:pt x="772067" y="1239966"/>
                    <a:pt x="780005" y="1285283"/>
                    <a:pt x="791570" y="1323833"/>
                  </a:cubicBezTo>
                  <a:cubicBezTo>
                    <a:pt x="799837" y="1351391"/>
                    <a:pt x="802905" y="1381780"/>
                    <a:pt x="818865" y="1405719"/>
                  </a:cubicBezTo>
                  <a:cubicBezTo>
                    <a:pt x="837062" y="1433015"/>
                    <a:pt x="846161" y="1469409"/>
                    <a:pt x="873457" y="1487606"/>
                  </a:cubicBezTo>
                  <a:lnTo>
                    <a:pt x="914400" y="1514901"/>
                  </a:lnTo>
                  <a:lnTo>
                    <a:pt x="1023582" y="1678675"/>
                  </a:lnTo>
                  <a:cubicBezTo>
                    <a:pt x="1032680" y="1692323"/>
                    <a:pt x="1037229" y="1710520"/>
                    <a:pt x="1050877" y="1719618"/>
                  </a:cubicBezTo>
                  <a:lnTo>
                    <a:pt x="1091821" y="1746913"/>
                  </a:lnTo>
                  <a:cubicBezTo>
                    <a:pt x="1096370" y="1760561"/>
                    <a:pt x="1095296" y="1777684"/>
                    <a:pt x="1105468" y="1787857"/>
                  </a:cubicBezTo>
                  <a:cubicBezTo>
                    <a:pt x="1128665" y="1811054"/>
                    <a:pt x="1187355" y="1842448"/>
                    <a:pt x="1187355" y="1842448"/>
                  </a:cubicBezTo>
                  <a:cubicBezTo>
                    <a:pt x="1197642" y="1857878"/>
                    <a:pt x="1235665" y="1920711"/>
                    <a:pt x="1255594" y="1924334"/>
                  </a:cubicBezTo>
                  <a:cubicBezTo>
                    <a:pt x="1291680" y="1930895"/>
                    <a:pt x="1328382" y="1915236"/>
                    <a:pt x="1364776" y="1910687"/>
                  </a:cubicBezTo>
                  <a:cubicBezTo>
                    <a:pt x="1387522" y="1915236"/>
                    <a:pt x="1410511" y="1918708"/>
                    <a:pt x="1433015" y="1924334"/>
                  </a:cubicBezTo>
                  <a:cubicBezTo>
                    <a:pt x="1446971" y="1927823"/>
                    <a:pt x="1459660" y="1936393"/>
                    <a:pt x="1473958" y="1937982"/>
                  </a:cubicBezTo>
                  <a:cubicBezTo>
                    <a:pt x="1541930" y="1945535"/>
                    <a:pt x="1610435" y="1947081"/>
                    <a:pt x="1678674" y="1951630"/>
                  </a:cubicBezTo>
                  <a:cubicBezTo>
                    <a:pt x="1692322" y="1956179"/>
                    <a:pt x="1705232" y="1965278"/>
                    <a:pt x="1719618" y="1965278"/>
                  </a:cubicBezTo>
                  <a:cubicBezTo>
                    <a:pt x="2087350" y="1965278"/>
                    <a:pt x="1994795" y="1991834"/>
                    <a:pt x="2156346" y="1937982"/>
                  </a:cubicBezTo>
                  <a:lnTo>
                    <a:pt x="2866030" y="1951630"/>
                  </a:lnTo>
                  <a:lnTo>
                    <a:pt x="4312692" y="1937982"/>
                  </a:lnTo>
                  <a:cubicBezTo>
                    <a:pt x="4341454" y="1937212"/>
                    <a:pt x="4367283" y="1919785"/>
                    <a:pt x="4394579" y="1910687"/>
                  </a:cubicBezTo>
                  <a:lnTo>
                    <a:pt x="4435522" y="1897039"/>
                  </a:lnTo>
                  <a:cubicBezTo>
                    <a:pt x="4512859" y="1901588"/>
                    <a:pt x="4590714" y="1900667"/>
                    <a:pt x="4667534" y="1910687"/>
                  </a:cubicBezTo>
                  <a:cubicBezTo>
                    <a:pt x="4696064" y="1914408"/>
                    <a:pt x="4749421" y="1937982"/>
                    <a:pt x="4749421" y="1937982"/>
                  </a:cubicBezTo>
                  <a:cubicBezTo>
                    <a:pt x="4763069" y="1947081"/>
                    <a:pt x="4773968" y="1964823"/>
                    <a:pt x="4790364" y="1965278"/>
                  </a:cubicBezTo>
                  <a:lnTo>
                    <a:pt x="5240740" y="1951630"/>
                  </a:lnTo>
                </a:path>
              </a:pathLst>
            </a:cu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20343" y="477582"/>
            <a:ext cx="825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1. </a:t>
            </a:r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/>
              <a:t>fase</a:t>
            </a:r>
            <a:r>
              <a:rPr lang="en-US" b="1" dirty="0"/>
              <a:t> </a:t>
            </a:r>
            <a:r>
              <a:rPr lang="en-US" b="1" dirty="0" err="1"/>
              <a:t>pertumbuhan</a:t>
            </a:r>
            <a:r>
              <a:rPr lang="en-US" b="1" dirty="0"/>
              <a:t> </a:t>
            </a:r>
            <a:r>
              <a:rPr lang="en-US" b="1" dirty="0" err="1"/>
              <a:t>bakteri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dipelajari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detail</a:t>
            </a:r>
          </a:p>
        </p:txBody>
      </p:sp>
    </p:spTree>
    <p:extLst>
      <p:ext uri="{BB962C8B-B14F-4D97-AF65-F5344CB8AC3E}">
        <p14:creationId xmlns:p14="http://schemas.microsoft.com/office/powerpoint/2010/main" val="365153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120343" y="477582"/>
            <a:ext cx="10390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 </a:t>
            </a:r>
            <a:r>
              <a:rPr lang="en-US" b="1" dirty="0" err="1"/>
              <a:t>Jalur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 </a:t>
            </a:r>
            <a:r>
              <a:rPr lang="en-US" b="1" dirty="0" err="1"/>
              <a:t>biokimia</a:t>
            </a:r>
            <a:r>
              <a:rPr lang="en-US" b="1" dirty="0"/>
              <a:t> </a:t>
            </a:r>
            <a:r>
              <a:rPr lang="en-US" b="1" dirty="0" err="1"/>
              <a:t>pembentukan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 </a:t>
            </a:r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didetailkan</a:t>
            </a:r>
            <a:endParaRPr lang="en-US" b="1" dirty="0"/>
          </a:p>
          <a:p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produksi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,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 lain yang </a:t>
            </a:r>
            <a:r>
              <a:rPr lang="en-US" b="1" dirty="0" err="1"/>
              <a:t>ikut</a:t>
            </a:r>
            <a:r>
              <a:rPr lang="en-US" b="1" dirty="0"/>
              <a:t> </a:t>
            </a:r>
            <a:r>
              <a:rPr lang="en-US" b="1" dirty="0" err="1"/>
              <a:t>diproduksi</a:t>
            </a:r>
            <a:r>
              <a:rPr lang="en-US" b="1" dirty="0"/>
              <a:t>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diinginkan</a:t>
            </a:r>
            <a:endParaRPr lang="en-US" b="1" dirty="0"/>
          </a:p>
        </p:txBody>
      </p:sp>
      <p:pic>
        <p:nvPicPr>
          <p:cNvPr id="1026" name="Picture 2" descr="Katabolisme Protein dan Lipid - ppt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373" y="1500269"/>
            <a:ext cx="6465942" cy="484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77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 rot="1781133">
            <a:off x="28938" y="4664993"/>
            <a:ext cx="5930407" cy="3542931"/>
          </a:xfrm>
          <a:prstGeom prst="ellipse">
            <a:avLst/>
          </a:prstGeom>
          <a:solidFill>
            <a:srgbClr val="00B05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8" name="Oval 7"/>
          <p:cNvSpPr/>
          <p:nvPr/>
        </p:nvSpPr>
        <p:spPr>
          <a:xfrm rot="1312587">
            <a:off x="1359457" y="2708770"/>
            <a:ext cx="11277600" cy="46900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 rot="10800000">
            <a:off x="6781800" y="1"/>
            <a:ext cx="1676400" cy="12065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1219170" latinLnBrk="1">
              <a:spcBef>
                <a:spcPct val="0"/>
              </a:spcBef>
              <a:buClrTx/>
              <a:buSzTx/>
              <a:buNone/>
            </a:pPr>
            <a:endParaRPr lang="id-ID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37" y="1245946"/>
            <a:ext cx="5930363" cy="5639439"/>
          </a:xfrm>
          <a:prstGeom prst="rect">
            <a:avLst/>
          </a:prstGeom>
        </p:spPr>
      </p:pic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6777957" y="2866623"/>
            <a:ext cx="4958472" cy="2496277"/>
          </a:xfrm>
          <a:prstGeom prst="rect">
            <a:avLst/>
          </a:prstGeom>
          <a:gradFill rotWithShape="1">
            <a:gsLst>
              <a:gs pos="0">
                <a:srgbClr val="E3F1FF"/>
              </a:gs>
              <a:gs pos="50000">
                <a:srgbClr val="99CCFF"/>
              </a:gs>
              <a:gs pos="100000">
                <a:srgbClr val="E3F1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1219170" eaLnBrk="0" latinLnBrk="1" hangingPunct="0"/>
            <a:endParaRPr lang="en-US" sz="1867" b="1" dirty="0">
              <a:solidFill>
                <a:srgbClr val="FF0000"/>
              </a:solidFill>
              <a:latin typeface="맑은 고딕"/>
            </a:endParaRPr>
          </a:p>
          <a:p>
            <a:pPr defTabSz="1219170" eaLnBrk="0" latinLnBrk="1" hangingPunct="0"/>
            <a:r>
              <a:rPr lang="en-US" sz="1867" b="1" dirty="0">
                <a:solidFill>
                  <a:prstClr val="black"/>
                </a:solidFill>
                <a:latin typeface="맑은 고딕"/>
              </a:rPr>
              <a:t>General Bio </a:t>
            </a:r>
            <a:r>
              <a:rPr lang="en-US" sz="1867" b="1" dirty="0" err="1">
                <a:solidFill>
                  <a:prstClr val="black"/>
                </a:solidFill>
                <a:latin typeface="맑은 고딕"/>
              </a:rPr>
              <a:t>Reaktor</a:t>
            </a:r>
            <a:r>
              <a:rPr lang="en-US" sz="1867" b="1" dirty="0">
                <a:solidFill>
                  <a:prstClr val="black"/>
                </a:solidFill>
                <a:latin typeface="맑은 고딕"/>
              </a:rPr>
              <a:t> Design consist of:</a:t>
            </a:r>
          </a:p>
          <a:p>
            <a:pPr defTabSz="1219170" eaLnBrk="0" latinLnBrk="1" hangingPunct="0"/>
            <a:endParaRPr lang="en-US" sz="1867" b="1" dirty="0">
              <a:solidFill>
                <a:prstClr val="black"/>
              </a:solidFill>
              <a:latin typeface="맑은 고딕"/>
            </a:endParaRPr>
          </a:p>
          <a:p>
            <a:pPr marL="457189" indent="-457189" defTabSz="1219170" eaLnBrk="0" latinLnBrk="1" hangingPunct="0">
              <a:buFontTx/>
              <a:buAutoNum type="arabicPeriod"/>
            </a:pPr>
            <a:r>
              <a:rPr lang="en-US" sz="1867" b="1" dirty="0">
                <a:solidFill>
                  <a:prstClr val="black"/>
                </a:solidFill>
                <a:latin typeface="맑은 고딕"/>
              </a:rPr>
              <a:t>Sensor (Oxygen, pH &amp; </a:t>
            </a:r>
            <a:r>
              <a:rPr lang="en-US" sz="1867" b="1" dirty="0" err="1">
                <a:solidFill>
                  <a:prstClr val="black"/>
                </a:solidFill>
                <a:latin typeface="맑은 고딕"/>
              </a:rPr>
              <a:t>Temperture</a:t>
            </a:r>
            <a:r>
              <a:rPr lang="en-US" sz="1867" b="1" dirty="0">
                <a:solidFill>
                  <a:prstClr val="black"/>
                </a:solidFill>
                <a:latin typeface="맑은 고딕"/>
              </a:rPr>
              <a:t>)</a:t>
            </a:r>
          </a:p>
          <a:p>
            <a:pPr marL="457189" indent="-457189" defTabSz="1219170" eaLnBrk="0" latinLnBrk="1" hangingPunct="0">
              <a:buFontTx/>
              <a:buAutoNum type="arabicPeriod"/>
            </a:pPr>
            <a:r>
              <a:rPr lang="en-US" sz="1867" b="1" dirty="0">
                <a:solidFill>
                  <a:prstClr val="black"/>
                </a:solidFill>
                <a:latin typeface="맑은 고딕"/>
              </a:rPr>
              <a:t>Accessories such as:</a:t>
            </a:r>
          </a:p>
          <a:p>
            <a:pPr defTabSz="1219170" eaLnBrk="0" latinLnBrk="1" hangingPunct="0"/>
            <a:r>
              <a:rPr lang="en-US" sz="1867" b="1" dirty="0">
                <a:solidFill>
                  <a:prstClr val="black"/>
                </a:solidFill>
                <a:latin typeface="맑은 고딕"/>
              </a:rPr>
              <a:t>      # </a:t>
            </a:r>
            <a:r>
              <a:rPr lang="en-US" sz="1867" b="1" dirty="0" err="1">
                <a:solidFill>
                  <a:prstClr val="black"/>
                </a:solidFill>
                <a:latin typeface="맑은 고딕"/>
              </a:rPr>
              <a:t>Sparger</a:t>
            </a:r>
            <a:endParaRPr lang="en-US" sz="1867" b="1" dirty="0">
              <a:solidFill>
                <a:prstClr val="black"/>
              </a:solidFill>
              <a:latin typeface="맑은 고딕"/>
            </a:endParaRPr>
          </a:p>
          <a:p>
            <a:pPr defTabSz="1219170" eaLnBrk="0" latinLnBrk="1" hangingPunct="0"/>
            <a:r>
              <a:rPr lang="en-US" sz="1867" b="1" dirty="0">
                <a:solidFill>
                  <a:prstClr val="black"/>
                </a:solidFill>
                <a:latin typeface="맑은 고딕"/>
              </a:rPr>
              <a:t>      # Impeller &amp; baffle</a:t>
            </a:r>
          </a:p>
          <a:p>
            <a:pPr defTabSz="1219170" eaLnBrk="0" latinLnBrk="1" hangingPunct="0"/>
            <a:r>
              <a:rPr lang="en-US" sz="1867" b="1" dirty="0">
                <a:solidFill>
                  <a:prstClr val="black"/>
                </a:solidFill>
                <a:latin typeface="맑은 고딕"/>
              </a:rPr>
              <a:t>      # Cooling System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0342" y="477582"/>
            <a:ext cx="939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 </a:t>
            </a:r>
            <a:r>
              <a:rPr lang="en-US" b="1" dirty="0" err="1"/>
              <a:t>Konsep</a:t>
            </a:r>
            <a:r>
              <a:rPr lang="en-US" b="1" dirty="0"/>
              <a:t> </a:t>
            </a:r>
            <a:r>
              <a:rPr lang="en-US" b="1" dirty="0" err="1"/>
              <a:t>teknis</a:t>
            </a:r>
            <a:r>
              <a:rPr lang="en-US" b="1" dirty="0"/>
              <a:t> </a:t>
            </a:r>
            <a:r>
              <a:rPr lang="en-US" b="1" dirty="0" err="1"/>
              <a:t>kerja</a:t>
            </a:r>
            <a:r>
              <a:rPr lang="en-US" b="1" dirty="0"/>
              <a:t> </a:t>
            </a:r>
            <a:r>
              <a:rPr lang="en-US" b="1" dirty="0" err="1"/>
              <a:t>fermentor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didetailkan</a:t>
            </a:r>
            <a:r>
              <a:rPr lang="en-US" b="1" dirty="0"/>
              <a:t> </a:t>
            </a:r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setiap</a:t>
            </a:r>
            <a:r>
              <a:rPr lang="en-US" b="1" dirty="0"/>
              <a:t> </a:t>
            </a:r>
            <a:r>
              <a:rPr lang="en-US" b="1" dirty="0" err="1"/>
              <a:t>komponen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7305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3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 rot="1781133">
            <a:off x="28938" y="4664993"/>
            <a:ext cx="5930407" cy="3542931"/>
          </a:xfrm>
          <a:prstGeom prst="ellipse">
            <a:avLst/>
          </a:prstGeom>
          <a:solidFill>
            <a:srgbClr val="00B05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8" name="Oval 7"/>
          <p:cNvSpPr/>
          <p:nvPr/>
        </p:nvSpPr>
        <p:spPr>
          <a:xfrm rot="1312587">
            <a:off x="1359457" y="2708770"/>
            <a:ext cx="11277600" cy="46900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 rot="10800000">
            <a:off x="6781800" y="1"/>
            <a:ext cx="1676400" cy="12065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1219170" latinLnBrk="1">
              <a:spcBef>
                <a:spcPct val="0"/>
              </a:spcBef>
              <a:buClrTx/>
              <a:buSzTx/>
              <a:buNone/>
            </a:pPr>
            <a:endParaRPr lang="id-ID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17" name="Group 435"/>
          <p:cNvGrpSpPr>
            <a:grpSpLocks/>
          </p:cNvGrpSpPr>
          <p:nvPr/>
        </p:nvGrpSpPr>
        <p:grpSpPr bwMode="auto">
          <a:xfrm>
            <a:off x="623392" y="1209510"/>
            <a:ext cx="10945216" cy="5579864"/>
            <a:chOff x="126" y="720"/>
            <a:chExt cx="5570" cy="3264"/>
          </a:xfrm>
        </p:grpSpPr>
        <p:sp>
          <p:nvSpPr>
            <p:cNvPr id="18" name="Rectangle 229"/>
            <p:cNvSpPr>
              <a:spLocks noChangeArrowheads="1"/>
            </p:cNvSpPr>
            <p:nvPr/>
          </p:nvSpPr>
          <p:spPr bwMode="auto">
            <a:xfrm>
              <a:off x="1104" y="2832"/>
              <a:ext cx="4584" cy="1152"/>
            </a:xfrm>
            <a:prstGeom prst="rect">
              <a:avLst/>
            </a:prstGeom>
            <a:solidFill>
              <a:srgbClr val="CC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1219170" latinLnBrk="1"/>
              <a:endParaRPr lang="en-US" sz="2400">
                <a:solidFill>
                  <a:prstClr val="black"/>
                </a:solidFill>
                <a:latin typeface="맑은 고딕"/>
              </a:endParaRPr>
            </a:p>
          </p:txBody>
        </p:sp>
        <p:grpSp>
          <p:nvGrpSpPr>
            <p:cNvPr id="22" name="Group 20"/>
            <p:cNvGrpSpPr>
              <a:grpSpLocks/>
            </p:cNvGrpSpPr>
            <p:nvPr/>
          </p:nvGrpSpPr>
          <p:grpSpPr bwMode="auto">
            <a:xfrm>
              <a:off x="128" y="1280"/>
              <a:ext cx="5568" cy="1536"/>
              <a:chOff x="240" y="1111"/>
              <a:chExt cx="5280" cy="2462"/>
            </a:xfrm>
          </p:grpSpPr>
          <p:sp>
            <p:nvSpPr>
              <p:cNvPr id="51" name="Rectangle 21"/>
              <p:cNvSpPr>
                <a:spLocks noChangeArrowheads="1"/>
              </p:cNvSpPr>
              <p:nvPr/>
            </p:nvSpPr>
            <p:spPr bwMode="auto">
              <a:xfrm>
                <a:off x="240" y="1125"/>
                <a:ext cx="903" cy="2448"/>
              </a:xfrm>
              <a:prstGeom prst="rect">
                <a:avLst/>
              </a:prstGeom>
              <a:gradFill rotWithShape="1">
                <a:gsLst>
                  <a:gs pos="0">
                    <a:srgbClr val="E3F1FF"/>
                  </a:gs>
                  <a:gs pos="50000">
                    <a:srgbClr val="99CCFF"/>
                  </a:gs>
                  <a:gs pos="100000">
                    <a:srgbClr val="E3F1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219170" eaLnBrk="0" latinLnBrk="1" hangingPunct="0"/>
                <a:r>
                  <a:rPr lang="en-US" sz="1867" b="1" dirty="0" err="1">
                    <a:solidFill>
                      <a:srgbClr val="FF0000"/>
                    </a:solidFill>
                    <a:latin typeface="맑은 고딕"/>
                  </a:rPr>
                  <a:t>Fermen</a:t>
                </a:r>
                <a:r>
                  <a:rPr lang="en-US" sz="1867" b="1" dirty="0">
                    <a:solidFill>
                      <a:srgbClr val="FF0000"/>
                    </a:solidFill>
                    <a:latin typeface="맑은 고딕"/>
                  </a:rPr>
                  <a:t>-</a:t>
                </a:r>
              </a:p>
              <a:p>
                <a:pPr algn="ctr" defTabSz="1219170" eaLnBrk="0" latinLnBrk="1" hangingPunct="0"/>
                <a:r>
                  <a:rPr lang="en-US" sz="1867" b="1" dirty="0" err="1">
                    <a:solidFill>
                      <a:srgbClr val="FF0000"/>
                    </a:solidFill>
                    <a:latin typeface="맑은 고딕"/>
                  </a:rPr>
                  <a:t>Tation</a:t>
                </a:r>
                <a:endParaRPr lang="en-US" sz="1867" b="1" dirty="0">
                  <a:solidFill>
                    <a:srgbClr val="FF0000"/>
                  </a:solidFill>
                  <a:latin typeface="맑은 고딕"/>
                </a:endParaRPr>
              </a:p>
              <a:p>
                <a:pPr algn="ctr" defTabSz="1219170" eaLnBrk="0" latinLnBrk="1" hangingPunct="0"/>
                <a:r>
                  <a:rPr lang="en-US" sz="1867" b="1" dirty="0">
                    <a:solidFill>
                      <a:srgbClr val="FF0000"/>
                    </a:solidFill>
                    <a:latin typeface="맑은 고딕"/>
                  </a:rPr>
                  <a:t>Flow</a:t>
                </a:r>
              </a:p>
              <a:p>
                <a:pPr algn="ctr" defTabSz="1219170" eaLnBrk="0" latinLnBrk="1" hangingPunct="0"/>
                <a:r>
                  <a:rPr lang="en-US" sz="1867" b="1" dirty="0">
                    <a:solidFill>
                      <a:srgbClr val="FF0000"/>
                    </a:solidFill>
                    <a:latin typeface="맑은 고딕"/>
                  </a:rPr>
                  <a:t>(Upstream)</a:t>
                </a:r>
              </a:p>
            </p:txBody>
          </p:sp>
          <p:sp>
            <p:nvSpPr>
              <p:cNvPr id="52" name="Rectangle 22"/>
              <p:cNvSpPr>
                <a:spLocks noChangeArrowheads="1"/>
              </p:cNvSpPr>
              <p:nvPr/>
            </p:nvSpPr>
            <p:spPr bwMode="auto">
              <a:xfrm>
                <a:off x="1169" y="1111"/>
                <a:ext cx="4351" cy="2449"/>
              </a:xfrm>
              <a:prstGeom prst="rect">
                <a:avLst/>
              </a:prstGeom>
              <a:solidFill>
                <a:srgbClr val="3E3EFF"/>
              </a:solidFill>
              <a:ln w="9525" algn="ctr">
                <a:solidFill>
                  <a:srgbClr val="66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grpSp>
            <p:nvGrpSpPr>
              <p:cNvPr id="53" name="Group 23"/>
              <p:cNvGrpSpPr>
                <a:grpSpLocks/>
              </p:cNvGrpSpPr>
              <p:nvPr/>
            </p:nvGrpSpPr>
            <p:grpSpPr bwMode="auto">
              <a:xfrm>
                <a:off x="1924" y="2763"/>
                <a:ext cx="203" cy="302"/>
                <a:chOff x="2501" y="2940"/>
                <a:chExt cx="361" cy="356"/>
              </a:xfrm>
            </p:grpSpPr>
            <p:sp>
              <p:nvSpPr>
                <p:cNvPr id="209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2512" y="2961"/>
                  <a:ext cx="342" cy="327"/>
                </a:xfrm>
                <a:prstGeom prst="flowChartDisplay">
                  <a:avLst/>
                </a:prstGeom>
                <a:solidFill>
                  <a:srgbClr val="CCECFF"/>
                </a:solidFill>
                <a:ln w="3175" algn="ctr">
                  <a:solidFill>
                    <a:srgbClr val="99CC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10" name="AutoShape 25"/>
                <p:cNvSpPr>
                  <a:spLocks noChangeArrowheads="1"/>
                </p:cNvSpPr>
                <p:nvPr/>
              </p:nvSpPr>
              <p:spPr bwMode="auto">
                <a:xfrm rot="-5400000">
                  <a:off x="2528" y="2976"/>
                  <a:ext cx="311" cy="302"/>
                </a:xfrm>
                <a:prstGeom prst="flowChartOnlineStorage">
                  <a:avLst/>
                </a:prstGeom>
                <a:gradFill rotWithShape="1">
                  <a:gsLst>
                    <a:gs pos="0">
                      <a:srgbClr val="FFFF99"/>
                    </a:gs>
                    <a:gs pos="50000">
                      <a:srgbClr val="FFFFF3"/>
                    </a:gs>
                    <a:gs pos="100000">
                      <a:srgbClr val="FFFF99"/>
                    </a:gs>
                  </a:gsLst>
                  <a:lin ang="540000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11" name="AutoShape 26"/>
                <p:cNvSpPr>
                  <a:spLocks noChangeArrowheads="1"/>
                </p:cNvSpPr>
                <p:nvPr/>
              </p:nvSpPr>
              <p:spPr bwMode="auto">
                <a:xfrm>
                  <a:off x="2533" y="2940"/>
                  <a:ext cx="302" cy="124"/>
                </a:xfrm>
                <a:prstGeom prst="flowChartOffpageConnector">
                  <a:avLst/>
                </a:prstGeom>
                <a:gradFill rotWithShape="1">
                  <a:gsLst>
                    <a:gs pos="0">
                      <a:srgbClr val="FFFF99"/>
                    </a:gs>
                    <a:gs pos="50000">
                      <a:srgbClr val="FFFFF3"/>
                    </a:gs>
                    <a:gs pos="100000">
                      <a:srgbClr val="FFFF99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12" name="Rectangle 27"/>
                <p:cNvSpPr>
                  <a:spLocks noChangeArrowheads="1"/>
                </p:cNvSpPr>
                <p:nvPr/>
              </p:nvSpPr>
              <p:spPr bwMode="auto">
                <a:xfrm>
                  <a:off x="2673" y="2940"/>
                  <a:ext cx="19" cy="333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FFFFF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13" name="Line 28"/>
                <p:cNvSpPr>
                  <a:spLocks noChangeShapeType="1"/>
                </p:cNvSpPr>
                <p:nvPr/>
              </p:nvSpPr>
              <p:spPr bwMode="auto">
                <a:xfrm>
                  <a:off x="2733" y="3262"/>
                  <a:ext cx="41" cy="0"/>
                </a:xfrm>
                <a:prstGeom prst="line">
                  <a:avLst/>
                </a:prstGeom>
                <a:noFill/>
                <a:ln w="952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214" name="Group 29"/>
                <p:cNvGrpSpPr>
                  <a:grpSpLocks/>
                </p:cNvGrpSpPr>
                <p:nvPr/>
              </p:nvGrpSpPr>
              <p:grpSpPr bwMode="auto">
                <a:xfrm>
                  <a:off x="2598" y="3220"/>
                  <a:ext cx="173" cy="31"/>
                  <a:chOff x="1984" y="2940"/>
                  <a:chExt cx="416" cy="132"/>
                </a:xfrm>
              </p:grpSpPr>
              <p:sp>
                <p:nvSpPr>
                  <p:cNvPr id="236" name="AutoShape 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7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8" name="AutoShape 3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9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40" name="AutoShape 34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41" name="AutoShape 3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4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215" name="Group 37"/>
                <p:cNvGrpSpPr>
                  <a:grpSpLocks/>
                </p:cNvGrpSpPr>
                <p:nvPr/>
              </p:nvGrpSpPr>
              <p:grpSpPr bwMode="auto">
                <a:xfrm>
                  <a:off x="2596" y="3151"/>
                  <a:ext cx="172" cy="31"/>
                  <a:chOff x="1984" y="2940"/>
                  <a:chExt cx="416" cy="132"/>
                </a:xfrm>
              </p:grpSpPr>
              <p:sp>
                <p:nvSpPr>
                  <p:cNvPr id="229" name="AutoShape 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1" name="AutoShape 40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2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3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4" name="AutoShape 4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35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sp>
              <p:nvSpPr>
                <p:cNvPr id="216" name="AutoShape 45"/>
                <p:cNvSpPr>
                  <a:spLocks noChangeArrowheads="1"/>
                </p:cNvSpPr>
                <p:nvPr/>
              </p:nvSpPr>
              <p:spPr bwMode="auto">
                <a:xfrm flipV="1">
                  <a:off x="2652" y="3271"/>
                  <a:ext cx="59" cy="11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DFDFD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17" name="Oval 46"/>
                <p:cNvSpPr>
                  <a:spLocks noChangeArrowheads="1"/>
                </p:cNvSpPr>
                <p:nvPr/>
              </p:nvSpPr>
              <p:spPr bwMode="auto">
                <a:xfrm>
                  <a:off x="2623" y="3256"/>
                  <a:ext cx="119" cy="11"/>
                </a:xfrm>
                <a:prstGeom prst="ellipse">
                  <a:avLst/>
                </a:prstGeom>
                <a:noFill/>
                <a:ln w="9525" algn="ctr">
                  <a:pattFill prst="sphere">
                    <a:fgClr>
                      <a:srgbClr val="B2B2B2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218" name="Group 47"/>
                <p:cNvGrpSpPr>
                  <a:grpSpLocks/>
                </p:cNvGrpSpPr>
                <p:nvPr/>
              </p:nvGrpSpPr>
              <p:grpSpPr bwMode="auto">
                <a:xfrm>
                  <a:off x="2559" y="2999"/>
                  <a:ext cx="241" cy="18"/>
                  <a:chOff x="1888" y="2030"/>
                  <a:chExt cx="580" cy="80"/>
                </a:xfrm>
              </p:grpSpPr>
              <p:grpSp>
                <p:nvGrpSpPr>
                  <p:cNvPr id="223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888" y="2062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227" name="AutoShap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228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EAEAEA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  <p:grpSp>
                <p:nvGrpSpPr>
                  <p:cNvPr id="224" name="Group 51"/>
                  <p:cNvGrpSpPr>
                    <a:grpSpLocks/>
                  </p:cNvGrpSpPr>
                  <p:nvPr/>
                </p:nvGrpSpPr>
                <p:grpSpPr bwMode="auto">
                  <a:xfrm flipH="1" flipV="1">
                    <a:off x="2154" y="2030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225" name="AutoShap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226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EAEAEA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</p:grpSp>
            <p:sp>
              <p:nvSpPr>
                <p:cNvPr id="219" name="Rectangle 54"/>
                <p:cNvSpPr>
                  <a:spLocks noChangeArrowheads="1"/>
                </p:cNvSpPr>
                <p:nvPr/>
              </p:nvSpPr>
              <p:spPr bwMode="auto">
                <a:xfrm>
                  <a:off x="2501" y="2940"/>
                  <a:ext cx="361" cy="29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AFAFA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20" name="Rectangle 55"/>
                <p:cNvSpPr>
                  <a:spLocks noChangeArrowheads="1"/>
                </p:cNvSpPr>
                <p:nvPr/>
              </p:nvSpPr>
              <p:spPr bwMode="auto">
                <a:xfrm>
                  <a:off x="2533" y="3044"/>
                  <a:ext cx="40" cy="200"/>
                </a:xfrm>
                <a:prstGeom prst="rect">
                  <a:avLst/>
                </a:prstGeom>
                <a:gradFill rotWithShape="1">
                  <a:gsLst>
                    <a:gs pos="0">
                      <a:srgbClr val="C0C0C0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2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782" y="2985"/>
                  <a:ext cx="31" cy="278"/>
                </a:xfrm>
                <a:prstGeom prst="line">
                  <a:avLst/>
                </a:prstGeom>
                <a:noFill/>
                <a:ln w="952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22" name="Rectangle 57"/>
                <p:cNvSpPr>
                  <a:spLocks noChangeArrowheads="1"/>
                </p:cNvSpPr>
                <p:nvPr/>
              </p:nvSpPr>
              <p:spPr bwMode="auto">
                <a:xfrm flipH="1">
                  <a:off x="2794" y="3046"/>
                  <a:ext cx="41" cy="200"/>
                </a:xfrm>
                <a:prstGeom prst="rect">
                  <a:avLst/>
                </a:prstGeom>
                <a:gradFill rotWithShape="1">
                  <a:gsLst>
                    <a:gs pos="0">
                      <a:srgbClr val="C0C0C0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</p:grpSp>
          <p:grpSp>
            <p:nvGrpSpPr>
              <p:cNvPr id="54" name="Group 58"/>
              <p:cNvGrpSpPr>
                <a:grpSpLocks/>
              </p:cNvGrpSpPr>
              <p:nvPr/>
            </p:nvGrpSpPr>
            <p:grpSpPr bwMode="auto">
              <a:xfrm>
                <a:off x="3010" y="1171"/>
                <a:ext cx="727" cy="1337"/>
                <a:chOff x="1480" y="1392"/>
                <a:chExt cx="755" cy="1142"/>
              </a:xfrm>
            </p:grpSpPr>
            <p:sp>
              <p:nvSpPr>
                <p:cNvPr id="206" name="AutoShape 59"/>
                <p:cNvSpPr>
                  <a:spLocks noChangeArrowheads="1"/>
                </p:cNvSpPr>
                <p:nvPr/>
              </p:nvSpPr>
              <p:spPr bwMode="auto">
                <a:xfrm rot="5400000">
                  <a:off x="1354" y="1652"/>
                  <a:ext cx="1008" cy="755"/>
                </a:xfrm>
                <a:prstGeom prst="flowChartDisplay">
                  <a:avLst/>
                </a:prstGeom>
                <a:solidFill>
                  <a:srgbClr val="CCECFF"/>
                </a:solidFill>
                <a:ln w="3175" algn="ctr">
                  <a:solidFill>
                    <a:srgbClr val="99CC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07" name="AutoShape 6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304" y="1590"/>
                  <a:ext cx="1104" cy="708"/>
                </a:xfrm>
                <a:prstGeom prst="flowChartTerminator">
                  <a:avLst/>
                </a:prstGeom>
                <a:gradFill rotWithShape="1">
                  <a:gsLst>
                    <a:gs pos="0">
                      <a:srgbClr val="CC9900"/>
                    </a:gs>
                    <a:gs pos="50000">
                      <a:srgbClr val="FAF6E8"/>
                    </a:gs>
                    <a:gs pos="100000">
                      <a:srgbClr val="CC9900"/>
                    </a:gs>
                  </a:gsLst>
                  <a:lin ang="5400000" scaled="1"/>
                </a:gradFill>
                <a:ln w="317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208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687" y="1872"/>
                  <a:ext cx="373" cy="30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1219170" latinLnBrk="1"/>
                  <a:r>
                    <a:rPr lang="en-US" sz="1867" b="1">
                      <a:solidFill>
                        <a:srgbClr val="FF0000"/>
                      </a:solidFill>
                      <a:latin typeface="맑은 고딕"/>
                    </a:rPr>
                    <a:t>FEED</a:t>
                  </a:r>
                </a:p>
              </p:txBody>
            </p:sp>
          </p:grpSp>
          <p:grpSp>
            <p:nvGrpSpPr>
              <p:cNvPr id="55" name="Group 62"/>
              <p:cNvGrpSpPr>
                <a:grpSpLocks/>
              </p:cNvGrpSpPr>
              <p:nvPr/>
            </p:nvGrpSpPr>
            <p:grpSpPr bwMode="auto">
              <a:xfrm>
                <a:off x="2697" y="2508"/>
                <a:ext cx="468" cy="867"/>
                <a:chOff x="3490" y="2592"/>
                <a:chExt cx="455" cy="714"/>
              </a:xfrm>
            </p:grpSpPr>
            <p:sp>
              <p:nvSpPr>
                <p:cNvPr id="166" name="AutoShape 63"/>
                <p:cNvSpPr>
                  <a:spLocks noChangeArrowheads="1"/>
                </p:cNvSpPr>
                <p:nvPr/>
              </p:nvSpPr>
              <p:spPr bwMode="auto">
                <a:xfrm rot="-5400000">
                  <a:off x="3457" y="2817"/>
                  <a:ext cx="522" cy="455"/>
                </a:xfrm>
                <a:prstGeom prst="flowChartTerminator">
                  <a:avLst/>
                </a:prstGeom>
                <a:solidFill>
                  <a:srgbClr val="CCECFF"/>
                </a:solidFill>
                <a:ln w="3175" algn="ctr">
                  <a:solidFill>
                    <a:srgbClr val="99CC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67" name="AutoShape 64"/>
                <p:cNvSpPr>
                  <a:spLocks noChangeArrowheads="1"/>
                </p:cNvSpPr>
                <p:nvPr/>
              </p:nvSpPr>
              <p:spPr bwMode="auto">
                <a:xfrm rot="-5400000">
                  <a:off x="3425" y="2791"/>
                  <a:ext cx="582" cy="410"/>
                </a:xfrm>
                <a:prstGeom prst="flowChartTerminator">
                  <a:avLst/>
                </a:prstGeom>
                <a:gradFill rotWithShape="1">
                  <a:gsLst>
                    <a:gs pos="0">
                      <a:srgbClr val="FFCC66"/>
                    </a:gs>
                    <a:gs pos="50000">
                      <a:srgbClr val="FFFFFF"/>
                    </a:gs>
                    <a:gs pos="100000">
                      <a:srgbClr val="FFCC66"/>
                    </a:gs>
                  </a:gsLst>
                  <a:lin ang="5400000" scaled="1"/>
                </a:gradFill>
                <a:ln w="3175" algn="ctr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68" name="Rectangle 65"/>
                <p:cNvSpPr>
                  <a:spLocks noChangeArrowheads="1"/>
                </p:cNvSpPr>
                <p:nvPr/>
              </p:nvSpPr>
              <p:spPr bwMode="auto">
                <a:xfrm>
                  <a:off x="3711" y="2705"/>
                  <a:ext cx="23" cy="563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FFFFF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69" name="Line 66"/>
                <p:cNvSpPr>
                  <a:spLocks noChangeShapeType="1"/>
                </p:cNvSpPr>
                <p:nvPr/>
              </p:nvSpPr>
              <p:spPr bwMode="auto">
                <a:xfrm>
                  <a:off x="3781" y="3249"/>
                  <a:ext cx="45" cy="0"/>
                </a:xfrm>
                <a:prstGeom prst="line">
                  <a:avLst/>
                </a:prstGeom>
                <a:noFill/>
                <a:ln w="2857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170" name="Group 67"/>
                <p:cNvGrpSpPr>
                  <a:grpSpLocks/>
                </p:cNvGrpSpPr>
                <p:nvPr/>
              </p:nvGrpSpPr>
              <p:grpSpPr bwMode="auto">
                <a:xfrm>
                  <a:off x="3630" y="3179"/>
                  <a:ext cx="194" cy="51"/>
                  <a:chOff x="1984" y="2940"/>
                  <a:chExt cx="416" cy="132"/>
                </a:xfrm>
              </p:grpSpPr>
              <p:sp>
                <p:nvSpPr>
                  <p:cNvPr id="199" name="AutoShape 6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1" name="AutoShape 70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2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3" name="AutoShape 7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4" name="AutoShape 7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205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171" name="Group 75"/>
                <p:cNvGrpSpPr>
                  <a:grpSpLocks/>
                </p:cNvGrpSpPr>
                <p:nvPr/>
              </p:nvGrpSpPr>
              <p:grpSpPr bwMode="auto">
                <a:xfrm>
                  <a:off x="3626" y="3061"/>
                  <a:ext cx="192" cy="52"/>
                  <a:chOff x="1984" y="2940"/>
                  <a:chExt cx="416" cy="132"/>
                </a:xfrm>
              </p:grpSpPr>
              <p:sp>
                <p:nvSpPr>
                  <p:cNvPr id="192" name="AutoShape 7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3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4" name="AutoShape 78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5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6" name="AutoShape 80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7" name="AutoShape 8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98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sp>
              <p:nvSpPr>
                <p:cNvPr id="172" name="AutoShape 83"/>
                <p:cNvSpPr>
                  <a:spLocks noChangeArrowheads="1"/>
                </p:cNvSpPr>
                <p:nvPr/>
              </p:nvSpPr>
              <p:spPr bwMode="auto">
                <a:xfrm flipV="1">
                  <a:off x="3689" y="3266"/>
                  <a:ext cx="68" cy="19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DFDFD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73" name="Oval 84"/>
                <p:cNvSpPr>
                  <a:spLocks noChangeArrowheads="1"/>
                </p:cNvSpPr>
                <p:nvPr/>
              </p:nvSpPr>
              <p:spPr bwMode="auto">
                <a:xfrm>
                  <a:off x="3655" y="3240"/>
                  <a:ext cx="134" cy="19"/>
                </a:xfrm>
                <a:prstGeom prst="ellipse">
                  <a:avLst/>
                </a:prstGeom>
                <a:noFill/>
                <a:ln w="28575" algn="ctr">
                  <a:pattFill prst="sphere">
                    <a:fgClr>
                      <a:srgbClr val="B2B2B2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74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3824" y="3193"/>
                  <a:ext cx="96" cy="56"/>
                </a:xfrm>
                <a:prstGeom prst="line">
                  <a:avLst/>
                </a:prstGeom>
                <a:noFill/>
                <a:ln w="38100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175" name="Group 86"/>
                <p:cNvGrpSpPr>
                  <a:grpSpLocks/>
                </p:cNvGrpSpPr>
                <p:nvPr/>
              </p:nvGrpSpPr>
              <p:grpSpPr bwMode="auto">
                <a:xfrm>
                  <a:off x="3586" y="2804"/>
                  <a:ext cx="268" cy="32"/>
                  <a:chOff x="1888" y="2030"/>
                  <a:chExt cx="580" cy="80"/>
                </a:xfrm>
              </p:grpSpPr>
              <p:grpSp>
                <p:nvGrpSpPr>
                  <p:cNvPr id="186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1888" y="2062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190" name="AutoShap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191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DDDDDD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  <p:grpSp>
                <p:nvGrpSpPr>
                  <p:cNvPr id="187" name="Group 90"/>
                  <p:cNvGrpSpPr>
                    <a:grpSpLocks/>
                  </p:cNvGrpSpPr>
                  <p:nvPr/>
                </p:nvGrpSpPr>
                <p:grpSpPr bwMode="auto">
                  <a:xfrm flipH="1" flipV="1">
                    <a:off x="2154" y="2030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188" name="AutoShap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189" name="Line 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DDDDDD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</p:grpSp>
            <p:sp>
              <p:nvSpPr>
                <p:cNvPr id="176" name="Rectangle 93"/>
                <p:cNvSpPr>
                  <a:spLocks noChangeArrowheads="1"/>
                </p:cNvSpPr>
                <p:nvPr/>
              </p:nvSpPr>
              <p:spPr bwMode="auto">
                <a:xfrm>
                  <a:off x="3643" y="2686"/>
                  <a:ext cx="157" cy="2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7C80"/>
                    </a:gs>
                    <a:gs pos="50000">
                      <a:srgbClr val="FFCFD1"/>
                    </a:gs>
                    <a:gs pos="100000">
                      <a:srgbClr val="FF7C80"/>
                    </a:gs>
                  </a:gsLst>
                  <a:lin ang="0" scaled="1"/>
                </a:gradFill>
                <a:ln w="9525" algn="ctr">
                  <a:solidFill>
                    <a:srgbClr val="FF7C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77" name="AutoShape 94"/>
                <p:cNvSpPr>
                  <a:spLocks noChangeArrowheads="1"/>
                </p:cNvSpPr>
                <p:nvPr/>
              </p:nvSpPr>
              <p:spPr bwMode="auto">
                <a:xfrm flipV="1">
                  <a:off x="3661" y="2592"/>
                  <a:ext cx="121" cy="91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FF7C80"/>
                    </a:gs>
                    <a:gs pos="50000">
                      <a:srgbClr val="FFC3C5"/>
                    </a:gs>
                    <a:gs pos="100000">
                      <a:srgbClr val="FF7C80"/>
                    </a:gs>
                  </a:gsLst>
                  <a:lin ang="0" scaled="1"/>
                </a:gradFill>
                <a:ln w="9525" algn="ctr">
                  <a:solidFill>
                    <a:srgbClr val="FF7C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178" name="Group 95"/>
                <p:cNvGrpSpPr>
                  <a:grpSpLocks/>
                </p:cNvGrpSpPr>
                <p:nvPr/>
              </p:nvGrpSpPr>
              <p:grpSpPr bwMode="auto">
                <a:xfrm>
                  <a:off x="3513" y="2874"/>
                  <a:ext cx="32" cy="332"/>
                  <a:chOff x="2838" y="2806"/>
                  <a:chExt cx="48" cy="458"/>
                </a:xfrm>
              </p:grpSpPr>
              <p:sp>
                <p:nvSpPr>
                  <p:cNvPr id="183" name="AutoShape 9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790" y="2854"/>
                    <a:ext cx="144" cy="48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540000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84" name="AutoShape 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790" y="3168"/>
                    <a:ext cx="144" cy="48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540000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85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838" y="2880"/>
                    <a:ext cx="48" cy="28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179" name="Group 99"/>
                <p:cNvGrpSpPr>
                  <a:grpSpLocks/>
                </p:cNvGrpSpPr>
                <p:nvPr/>
              </p:nvGrpSpPr>
              <p:grpSpPr bwMode="auto">
                <a:xfrm flipH="1">
                  <a:off x="3891" y="2877"/>
                  <a:ext cx="30" cy="331"/>
                  <a:chOff x="2838" y="2806"/>
                  <a:chExt cx="48" cy="458"/>
                </a:xfrm>
              </p:grpSpPr>
              <p:sp>
                <p:nvSpPr>
                  <p:cNvPr id="180" name="AutoShape 10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790" y="2854"/>
                    <a:ext cx="144" cy="48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540000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81" name="AutoShape 10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790" y="3168"/>
                    <a:ext cx="144" cy="48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540000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8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2838" y="2880"/>
                    <a:ext cx="48" cy="28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CECEC"/>
                      </a:gs>
                    </a:gsLst>
                    <a:lin ang="0" scaled="1"/>
                  </a:gradFill>
                  <a:ln w="19050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</p:grpSp>
          <p:sp>
            <p:nvSpPr>
              <p:cNvPr id="56" name="AutoShape 103"/>
              <p:cNvSpPr>
                <a:spLocks noChangeArrowheads="1"/>
              </p:cNvSpPr>
              <p:nvPr/>
            </p:nvSpPr>
            <p:spPr bwMode="auto">
              <a:xfrm>
                <a:off x="1659" y="2763"/>
                <a:ext cx="207" cy="300"/>
              </a:xfrm>
              <a:custGeom>
                <a:avLst/>
                <a:gdLst>
                  <a:gd name="T0" fmla="*/ 155 w 21600"/>
                  <a:gd name="T1" fmla="*/ 0 h 21600"/>
                  <a:gd name="T2" fmla="*/ 0 w 21600"/>
                  <a:gd name="T3" fmla="*/ 150 h 21600"/>
                  <a:gd name="T4" fmla="*/ 155 w 21600"/>
                  <a:gd name="T5" fmla="*/ 300 h 21600"/>
                  <a:gd name="T6" fmla="*/ 207 w 21600"/>
                  <a:gd name="T7" fmla="*/ 15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39 w 21600"/>
                  <a:gd name="T13" fmla="*/ 5400 h 21600"/>
                  <a:gd name="T14" fmla="*/ 18887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57" name="AutoShape 104"/>
              <p:cNvSpPr>
                <a:spLocks noChangeArrowheads="1"/>
              </p:cNvSpPr>
              <p:nvPr/>
            </p:nvSpPr>
            <p:spPr bwMode="auto">
              <a:xfrm>
                <a:off x="2179" y="2763"/>
                <a:ext cx="467" cy="300"/>
              </a:xfrm>
              <a:custGeom>
                <a:avLst/>
                <a:gdLst>
                  <a:gd name="T0" fmla="*/ 350 w 21600"/>
                  <a:gd name="T1" fmla="*/ 0 h 21600"/>
                  <a:gd name="T2" fmla="*/ 0 w 21600"/>
                  <a:gd name="T3" fmla="*/ 150 h 21600"/>
                  <a:gd name="T4" fmla="*/ 350 w 21600"/>
                  <a:gd name="T5" fmla="*/ 300 h 21600"/>
                  <a:gd name="T6" fmla="*/ 467 w 21600"/>
                  <a:gd name="T7" fmla="*/ 15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6 w 21600"/>
                  <a:gd name="T13" fmla="*/ 5400 h 21600"/>
                  <a:gd name="T14" fmla="*/ 18917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58" name="AutoShape 105"/>
              <p:cNvSpPr>
                <a:spLocks noChangeArrowheads="1"/>
              </p:cNvSpPr>
              <p:nvPr/>
            </p:nvSpPr>
            <p:spPr bwMode="auto">
              <a:xfrm>
                <a:off x="3269" y="2770"/>
                <a:ext cx="781" cy="305"/>
              </a:xfrm>
              <a:custGeom>
                <a:avLst/>
                <a:gdLst>
                  <a:gd name="T0" fmla="*/ 586 w 21600"/>
                  <a:gd name="T1" fmla="*/ 0 h 21600"/>
                  <a:gd name="T2" fmla="*/ 0 w 21600"/>
                  <a:gd name="T3" fmla="*/ 153 h 21600"/>
                  <a:gd name="T4" fmla="*/ 586 w 21600"/>
                  <a:gd name="T5" fmla="*/ 305 h 21600"/>
                  <a:gd name="T6" fmla="*/ 781 w 21600"/>
                  <a:gd name="T7" fmla="*/ 153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4 w 21600"/>
                  <a:gd name="T13" fmla="*/ 5382 h 21600"/>
                  <a:gd name="T14" fmla="*/ 18890 w 21600"/>
                  <a:gd name="T15" fmla="*/ 1621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59" name="AutoShape 106"/>
              <p:cNvSpPr>
                <a:spLocks noChangeArrowheads="1"/>
              </p:cNvSpPr>
              <p:nvPr/>
            </p:nvSpPr>
            <p:spPr bwMode="auto">
              <a:xfrm>
                <a:off x="3789" y="1678"/>
                <a:ext cx="312" cy="257"/>
              </a:xfrm>
              <a:custGeom>
                <a:avLst/>
                <a:gdLst>
                  <a:gd name="T0" fmla="*/ 234 w 21600"/>
                  <a:gd name="T1" fmla="*/ 0 h 21600"/>
                  <a:gd name="T2" fmla="*/ 0 w 21600"/>
                  <a:gd name="T3" fmla="*/ 129 h 21600"/>
                  <a:gd name="T4" fmla="*/ 234 w 21600"/>
                  <a:gd name="T5" fmla="*/ 257 h 21600"/>
                  <a:gd name="T6" fmla="*/ 312 w 21600"/>
                  <a:gd name="T7" fmla="*/ 129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92 w 21600"/>
                  <a:gd name="T13" fmla="*/ 5379 h 21600"/>
                  <a:gd name="T14" fmla="*/ 18900 w 21600"/>
                  <a:gd name="T15" fmla="*/ 1622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grpSp>
            <p:nvGrpSpPr>
              <p:cNvPr id="60" name="Group 107"/>
              <p:cNvGrpSpPr>
                <a:grpSpLocks/>
              </p:cNvGrpSpPr>
              <p:nvPr/>
            </p:nvGrpSpPr>
            <p:grpSpPr bwMode="auto">
              <a:xfrm>
                <a:off x="4173" y="1147"/>
                <a:ext cx="1299" cy="2317"/>
                <a:chOff x="3888" y="1902"/>
                <a:chExt cx="1200" cy="1746"/>
              </a:xfrm>
            </p:grpSpPr>
            <p:sp>
              <p:nvSpPr>
                <p:cNvPr id="108" name="AutoShape 108"/>
                <p:cNvSpPr>
                  <a:spLocks noChangeArrowheads="1"/>
                </p:cNvSpPr>
                <p:nvPr/>
              </p:nvSpPr>
              <p:spPr bwMode="auto">
                <a:xfrm rot="-5400000">
                  <a:off x="3734" y="2293"/>
                  <a:ext cx="1510" cy="1199"/>
                </a:xfrm>
                <a:prstGeom prst="flowChartTerminator">
                  <a:avLst/>
                </a:prstGeom>
                <a:gradFill rotWithShape="1">
                  <a:gsLst>
                    <a:gs pos="0">
                      <a:srgbClr val="FFCC00"/>
                    </a:gs>
                    <a:gs pos="50000">
                      <a:srgbClr val="FFFFFF"/>
                    </a:gs>
                    <a:gs pos="100000">
                      <a:srgbClr val="FFCC00"/>
                    </a:gs>
                  </a:gsLst>
                  <a:lin ang="540000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09" name="Rectangle 109"/>
                <p:cNvSpPr>
                  <a:spLocks noChangeArrowheads="1"/>
                </p:cNvSpPr>
                <p:nvPr/>
              </p:nvSpPr>
              <p:spPr bwMode="auto">
                <a:xfrm>
                  <a:off x="4475" y="2138"/>
                  <a:ext cx="47" cy="1464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FFFFF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10" name="Line 110"/>
                <p:cNvSpPr>
                  <a:spLocks noChangeShapeType="1"/>
                </p:cNvSpPr>
                <p:nvPr/>
              </p:nvSpPr>
              <p:spPr bwMode="auto">
                <a:xfrm>
                  <a:off x="4677" y="3555"/>
                  <a:ext cx="130" cy="0"/>
                </a:xfrm>
                <a:prstGeom prst="line">
                  <a:avLst/>
                </a:prstGeom>
                <a:noFill/>
                <a:ln w="2857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111" name="Group 111"/>
                <p:cNvGrpSpPr>
                  <a:grpSpLocks/>
                </p:cNvGrpSpPr>
                <p:nvPr/>
              </p:nvGrpSpPr>
              <p:grpSpPr bwMode="auto">
                <a:xfrm>
                  <a:off x="4213" y="3355"/>
                  <a:ext cx="563" cy="173"/>
                  <a:chOff x="1984" y="2940"/>
                  <a:chExt cx="416" cy="132"/>
                </a:xfrm>
              </p:grpSpPr>
              <p:sp>
                <p:nvSpPr>
                  <p:cNvPr id="159" name="AutoShape 1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0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1" name="AutoShape 114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2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3" name="AutoShape 11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4" name="AutoShape 11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65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112" name="Group 119"/>
                <p:cNvGrpSpPr>
                  <a:grpSpLocks/>
                </p:cNvGrpSpPr>
                <p:nvPr/>
              </p:nvGrpSpPr>
              <p:grpSpPr bwMode="auto">
                <a:xfrm>
                  <a:off x="4212" y="3064"/>
                  <a:ext cx="562" cy="176"/>
                  <a:chOff x="1984" y="2940"/>
                  <a:chExt cx="416" cy="132"/>
                </a:xfrm>
              </p:grpSpPr>
              <p:sp>
                <p:nvSpPr>
                  <p:cNvPr id="152" name="AutoShape 1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3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4" name="AutoShape 12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5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6" name="AutoShape 124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7" name="AutoShape 12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58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sp>
              <p:nvSpPr>
                <p:cNvPr id="113" name="AutoShape 127"/>
                <p:cNvSpPr>
                  <a:spLocks noChangeArrowheads="1"/>
                </p:cNvSpPr>
                <p:nvPr/>
              </p:nvSpPr>
              <p:spPr bwMode="auto">
                <a:xfrm flipV="1">
                  <a:off x="4362" y="3595"/>
                  <a:ext cx="285" cy="53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DFDFD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14" name="Oval 128"/>
                <p:cNvSpPr>
                  <a:spLocks noChangeArrowheads="1"/>
                </p:cNvSpPr>
                <p:nvPr/>
              </p:nvSpPr>
              <p:spPr bwMode="auto">
                <a:xfrm>
                  <a:off x="4309" y="3533"/>
                  <a:ext cx="391" cy="46"/>
                </a:xfrm>
                <a:prstGeom prst="ellipse">
                  <a:avLst/>
                </a:prstGeom>
                <a:noFill/>
                <a:ln w="38100" algn="ctr">
                  <a:pattFill prst="sphere">
                    <a:fgClr>
                      <a:srgbClr val="B2B2B2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115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4802" y="3415"/>
                  <a:ext cx="282" cy="140"/>
                </a:xfrm>
                <a:prstGeom prst="line">
                  <a:avLst/>
                </a:prstGeom>
                <a:noFill/>
                <a:ln w="38100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116" name="Group 130"/>
                <p:cNvGrpSpPr>
                  <a:grpSpLocks/>
                </p:cNvGrpSpPr>
                <p:nvPr/>
              </p:nvGrpSpPr>
              <p:grpSpPr bwMode="auto">
                <a:xfrm>
                  <a:off x="4106" y="2250"/>
                  <a:ext cx="786" cy="78"/>
                  <a:chOff x="1888" y="2030"/>
                  <a:chExt cx="580" cy="80"/>
                </a:xfrm>
              </p:grpSpPr>
              <p:grpSp>
                <p:nvGrpSpPr>
                  <p:cNvPr id="146" name="Group 131"/>
                  <p:cNvGrpSpPr>
                    <a:grpSpLocks/>
                  </p:cNvGrpSpPr>
                  <p:nvPr/>
                </p:nvGrpSpPr>
                <p:grpSpPr bwMode="auto">
                  <a:xfrm>
                    <a:off x="1888" y="2062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150" name="AutoShap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151" name="Line 1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DDDDDD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  <p:grpSp>
                <p:nvGrpSpPr>
                  <p:cNvPr id="147" name="Group 134"/>
                  <p:cNvGrpSpPr>
                    <a:grpSpLocks/>
                  </p:cNvGrpSpPr>
                  <p:nvPr/>
                </p:nvGrpSpPr>
                <p:grpSpPr bwMode="auto">
                  <a:xfrm flipH="1" flipV="1">
                    <a:off x="2154" y="2030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148" name="AutoShap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149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DDDDDD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</p:grpSp>
            <p:grpSp>
              <p:nvGrpSpPr>
                <p:cNvPr id="117" name="Group 137"/>
                <p:cNvGrpSpPr>
                  <a:grpSpLocks/>
                </p:cNvGrpSpPr>
                <p:nvPr/>
              </p:nvGrpSpPr>
              <p:grpSpPr bwMode="auto">
                <a:xfrm>
                  <a:off x="4314" y="1902"/>
                  <a:ext cx="354" cy="258"/>
                  <a:chOff x="4215" y="1920"/>
                  <a:chExt cx="382" cy="267"/>
                </a:xfrm>
              </p:grpSpPr>
              <p:sp>
                <p:nvSpPr>
                  <p:cNvPr id="144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4215" y="2127"/>
                    <a:ext cx="382" cy="6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F7C80"/>
                      </a:gs>
                      <a:gs pos="50000">
                        <a:srgbClr val="FFCFD1"/>
                      </a:gs>
                      <a:gs pos="100000">
                        <a:srgbClr val="FF7C80"/>
                      </a:gs>
                    </a:gsLst>
                    <a:lin ang="0" scaled="1"/>
                  </a:gradFill>
                  <a:ln w="9525" algn="ctr">
                    <a:solidFill>
                      <a:srgbClr val="FF7C8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45" name="AutoShape 13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258" y="1920"/>
                    <a:ext cx="295" cy="203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FF7C80"/>
                      </a:gs>
                      <a:gs pos="50000">
                        <a:srgbClr val="FFC3C5"/>
                      </a:gs>
                      <a:gs pos="100000">
                        <a:srgbClr val="FF7C80"/>
                      </a:gs>
                    </a:gsLst>
                    <a:lin ang="0" scaled="1"/>
                  </a:gradFill>
                  <a:ln w="9525" algn="ctr">
                    <a:solidFill>
                      <a:srgbClr val="FF7C8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118" name="Group 140"/>
                <p:cNvGrpSpPr>
                  <a:grpSpLocks/>
                </p:cNvGrpSpPr>
                <p:nvPr/>
              </p:nvGrpSpPr>
              <p:grpSpPr bwMode="auto">
                <a:xfrm>
                  <a:off x="3888" y="2640"/>
                  <a:ext cx="152" cy="792"/>
                  <a:chOff x="3552" y="2303"/>
                  <a:chExt cx="195" cy="1009"/>
                </a:xfrm>
              </p:grpSpPr>
              <p:sp>
                <p:nvSpPr>
                  <p:cNvPr id="132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631" y="2303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3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3661" y="2303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4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676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5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3615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6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3645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7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304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706" y="2307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9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3720" y="2307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40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690" y="2316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41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3552" y="3303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42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738" y="2316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43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3555" y="2307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119" name="Group 153"/>
                <p:cNvGrpSpPr>
                  <a:grpSpLocks/>
                </p:cNvGrpSpPr>
                <p:nvPr/>
              </p:nvGrpSpPr>
              <p:grpSpPr bwMode="auto">
                <a:xfrm flipH="1">
                  <a:off x="4936" y="2640"/>
                  <a:ext cx="152" cy="797"/>
                  <a:chOff x="3552" y="2303"/>
                  <a:chExt cx="195" cy="1009"/>
                </a:xfrm>
              </p:grpSpPr>
              <p:sp>
                <p:nvSpPr>
                  <p:cNvPr id="120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3631" y="2303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1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661" y="2303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2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3676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3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615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4" name="Line 158"/>
                  <p:cNvSpPr>
                    <a:spLocks noChangeShapeType="1"/>
                  </p:cNvSpPr>
                  <p:nvPr/>
                </p:nvSpPr>
                <p:spPr bwMode="auto">
                  <a:xfrm>
                    <a:off x="3645" y="2312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5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304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6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3706" y="2307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7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3720" y="2307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8" name="Line 162"/>
                  <p:cNvSpPr>
                    <a:spLocks noChangeShapeType="1"/>
                  </p:cNvSpPr>
                  <p:nvPr/>
                </p:nvSpPr>
                <p:spPr bwMode="auto">
                  <a:xfrm>
                    <a:off x="3690" y="2316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29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3552" y="3303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0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3738" y="2316"/>
                    <a:ext cx="0" cy="996"/>
                  </a:xfrm>
                  <a:prstGeom prst="line">
                    <a:avLst/>
                  </a:prstGeom>
                  <a:noFill/>
                  <a:ln w="12700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31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555" y="2307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</p:grpSp>
          <p:grpSp>
            <p:nvGrpSpPr>
              <p:cNvPr id="61" name="Group 166"/>
              <p:cNvGrpSpPr>
                <a:grpSpLocks/>
              </p:cNvGrpSpPr>
              <p:nvPr/>
            </p:nvGrpSpPr>
            <p:grpSpPr bwMode="auto">
              <a:xfrm>
                <a:off x="1450" y="2826"/>
                <a:ext cx="131" cy="161"/>
                <a:chOff x="1536" y="2966"/>
                <a:chExt cx="121" cy="121"/>
              </a:xfrm>
            </p:grpSpPr>
            <p:sp>
              <p:nvSpPr>
                <p:cNvPr id="78" name="Rectangle 167"/>
                <p:cNvSpPr>
                  <a:spLocks noChangeArrowheads="1"/>
                </p:cNvSpPr>
                <p:nvPr/>
              </p:nvSpPr>
              <p:spPr bwMode="auto">
                <a:xfrm>
                  <a:off x="1543" y="2976"/>
                  <a:ext cx="104" cy="101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CC"/>
                    </a:gs>
                    <a:gs pos="50000">
                      <a:srgbClr val="FFFFEE"/>
                    </a:gs>
                    <a:gs pos="100000">
                      <a:srgbClr val="FFFFCC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79" name="Rectangle 168"/>
                <p:cNvSpPr>
                  <a:spLocks noChangeArrowheads="1"/>
                </p:cNvSpPr>
                <p:nvPr/>
              </p:nvSpPr>
              <p:spPr bwMode="auto">
                <a:xfrm>
                  <a:off x="1594" y="2967"/>
                  <a:ext cx="7" cy="109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FFFFF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B2B2B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80" name="Group 169"/>
                <p:cNvGrpSpPr>
                  <a:grpSpLocks/>
                </p:cNvGrpSpPr>
                <p:nvPr/>
              </p:nvGrpSpPr>
              <p:grpSpPr bwMode="auto">
                <a:xfrm>
                  <a:off x="1570" y="3059"/>
                  <a:ext cx="58" cy="9"/>
                  <a:chOff x="1984" y="2940"/>
                  <a:chExt cx="416" cy="132"/>
                </a:xfrm>
              </p:grpSpPr>
              <p:sp>
                <p:nvSpPr>
                  <p:cNvPr id="101" name="AutoShape 17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2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3" name="AutoShape 17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4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5" name="AutoShape 174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6" name="AutoShape 1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7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grpSp>
              <p:nvGrpSpPr>
                <p:cNvPr id="81" name="Group 177"/>
                <p:cNvGrpSpPr>
                  <a:grpSpLocks/>
                </p:cNvGrpSpPr>
                <p:nvPr/>
              </p:nvGrpSpPr>
              <p:grpSpPr bwMode="auto">
                <a:xfrm>
                  <a:off x="1569" y="3036"/>
                  <a:ext cx="57" cy="10"/>
                  <a:chOff x="1984" y="2940"/>
                  <a:chExt cx="416" cy="132"/>
                </a:xfrm>
              </p:grpSpPr>
              <p:sp>
                <p:nvSpPr>
                  <p:cNvPr id="94" name="AutoShape 17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74" y="2968"/>
                    <a:ext cx="104" cy="48"/>
                  </a:xfrm>
                  <a:prstGeom prst="flowChartInputOutput">
                    <a:avLst/>
                  </a:prstGeom>
                  <a:solidFill>
                    <a:srgbClr val="DDDDDD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9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320" y="296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96" name="AutoShape 180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198" y="2970"/>
                    <a:ext cx="96" cy="47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B2B2B2"/>
                      </a:gs>
                      <a:gs pos="100000">
                        <a:srgbClr val="E5E5E5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97" name="Oval 181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76"/>
                    <a:ext cx="336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727272"/>
                      </a:gs>
                      <a:gs pos="100000">
                        <a:srgbClr val="DDDDDD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98" name="AutoShape 182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2062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99" name="AutoShape 1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14" y="3000"/>
                    <a:ext cx="96" cy="48"/>
                  </a:xfrm>
                  <a:prstGeom prst="flowChartInputOutput">
                    <a:avLst/>
                  </a:prstGeom>
                  <a:gradFill rotWithShape="1">
                    <a:gsLst>
                      <a:gs pos="0">
                        <a:srgbClr val="DDDDDD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100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2976"/>
                    <a:ext cx="80" cy="58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CFCFC"/>
                      </a:gs>
                      <a:gs pos="100000">
                        <a:srgbClr val="DDDDDD"/>
                      </a:gs>
                    </a:gsLst>
                    <a:lin ang="0" scaled="1"/>
                  </a:gra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  <p:sp>
              <p:nvSpPr>
                <p:cNvPr id="82" name="AutoShape 185"/>
                <p:cNvSpPr>
                  <a:spLocks noChangeArrowheads="1"/>
                </p:cNvSpPr>
                <p:nvPr/>
              </p:nvSpPr>
              <p:spPr bwMode="auto">
                <a:xfrm flipV="1">
                  <a:off x="1587" y="3075"/>
                  <a:ext cx="20" cy="4"/>
                </a:xfrm>
                <a:prstGeom prst="flowChartManualOperation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DFDFD"/>
                    </a:gs>
                    <a:gs pos="100000">
                      <a:srgbClr val="B2B2B2"/>
                    </a:gs>
                  </a:gsLst>
                  <a:lin ang="0" scaled="1"/>
                </a:gradFill>
                <a:ln w="9525" algn="ctr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83" name="Group 186"/>
                <p:cNvGrpSpPr>
                  <a:grpSpLocks/>
                </p:cNvGrpSpPr>
                <p:nvPr/>
              </p:nvGrpSpPr>
              <p:grpSpPr bwMode="auto">
                <a:xfrm>
                  <a:off x="1557" y="2987"/>
                  <a:ext cx="80" cy="6"/>
                  <a:chOff x="1888" y="2030"/>
                  <a:chExt cx="580" cy="80"/>
                </a:xfrm>
              </p:grpSpPr>
              <p:grpSp>
                <p:nvGrpSpPr>
                  <p:cNvPr id="88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1888" y="2062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92" name="AutoShap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93" name="Line 1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EAEAEA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  <p:grpSp>
                <p:nvGrpSpPr>
                  <p:cNvPr id="89" name="Group 190"/>
                  <p:cNvGrpSpPr>
                    <a:grpSpLocks/>
                  </p:cNvGrpSpPr>
                  <p:nvPr/>
                </p:nvGrpSpPr>
                <p:grpSpPr bwMode="auto">
                  <a:xfrm flipH="1" flipV="1">
                    <a:off x="2154" y="2030"/>
                    <a:ext cx="314" cy="48"/>
                    <a:chOff x="1872" y="2062"/>
                    <a:chExt cx="314" cy="48"/>
                  </a:xfrm>
                </p:grpSpPr>
                <p:sp>
                  <p:nvSpPr>
                    <p:cNvPr id="90" name="AutoShap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62"/>
                      <a:ext cx="240" cy="48"/>
                    </a:xfrm>
                    <a:prstGeom prst="parallelogram">
                      <a:avLst>
                        <a:gd name="adj" fmla="val 125000"/>
                      </a:avLst>
                    </a:pr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FBFBFB"/>
                        </a:gs>
                      </a:gsLst>
                      <a:lin ang="5400000" scaled="1"/>
                    </a:gradFill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  <p:sp>
                  <p:nvSpPr>
                    <p:cNvPr id="91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46" y="2070"/>
                      <a:ext cx="24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EAEAEA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1219170" latinLnBrk="1"/>
                      <a:endParaRPr lang="en-US" sz="2400">
                        <a:solidFill>
                          <a:prstClr val="black"/>
                        </a:solidFill>
                        <a:latin typeface="맑은 고딕"/>
                      </a:endParaRPr>
                    </a:p>
                  </p:txBody>
                </p:sp>
              </p:grpSp>
            </p:grpSp>
            <p:sp>
              <p:nvSpPr>
                <p:cNvPr id="84" name="Rectangle 193"/>
                <p:cNvSpPr>
                  <a:spLocks noChangeArrowheads="1"/>
                </p:cNvSpPr>
                <p:nvPr/>
              </p:nvSpPr>
              <p:spPr bwMode="auto">
                <a:xfrm>
                  <a:off x="1544" y="3004"/>
                  <a:ext cx="13" cy="74"/>
                </a:xfrm>
                <a:prstGeom prst="rect">
                  <a:avLst/>
                </a:prstGeom>
                <a:gradFill rotWithShape="1">
                  <a:gsLst>
                    <a:gs pos="0">
                      <a:srgbClr val="C0C0C0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85" name="Rectangle 194"/>
                <p:cNvSpPr>
                  <a:spLocks noChangeArrowheads="1"/>
                </p:cNvSpPr>
                <p:nvPr/>
              </p:nvSpPr>
              <p:spPr bwMode="auto">
                <a:xfrm flipH="1">
                  <a:off x="1635" y="3004"/>
                  <a:ext cx="13" cy="75"/>
                </a:xfrm>
                <a:prstGeom prst="rect">
                  <a:avLst/>
                </a:prstGeom>
                <a:gradFill rotWithShape="1">
                  <a:gsLst>
                    <a:gs pos="0">
                      <a:srgbClr val="C0C0C0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86" name="Rectangle 195"/>
                <p:cNvSpPr>
                  <a:spLocks noChangeArrowheads="1"/>
                </p:cNvSpPr>
                <p:nvPr/>
              </p:nvSpPr>
              <p:spPr bwMode="auto">
                <a:xfrm>
                  <a:off x="1536" y="3078"/>
                  <a:ext cx="121" cy="9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AFAFA"/>
                    </a:gs>
                    <a:gs pos="100000">
                      <a:srgbClr val="B2B2B2"/>
                    </a:gs>
                  </a:gsLst>
                  <a:lin ang="0" scaled="1"/>
                </a:gradFill>
                <a:ln w="3175" algn="ctr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87" name="Rectangle 196"/>
                <p:cNvSpPr>
                  <a:spLocks noChangeArrowheads="1"/>
                </p:cNvSpPr>
                <p:nvPr/>
              </p:nvSpPr>
              <p:spPr bwMode="auto">
                <a:xfrm>
                  <a:off x="1536" y="2966"/>
                  <a:ext cx="121" cy="9"/>
                </a:xfrm>
                <a:prstGeom prst="rect">
                  <a:avLst/>
                </a:prstGeom>
                <a:gradFill rotWithShape="1">
                  <a:gsLst>
                    <a:gs pos="0">
                      <a:srgbClr val="B2B2B2"/>
                    </a:gs>
                    <a:gs pos="50000">
                      <a:srgbClr val="FAFAFA"/>
                    </a:gs>
                    <a:gs pos="100000">
                      <a:srgbClr val="B2B2B2"/>
                    </a:gs>
                  </a:gsLst>
                  <a:lin ang="0" scaled="1"/>
                </a:gradFill>
                <a:ln w="317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</p:grpSp>
          <p:grpSp>
            <p:nvGrpSpPr>
              <p:cNvPr id="62" name="Group 197"/>
              <p:cNvGrpSpPr>
                <a:grpSpLocks/>
              </p:cNvGrpSpPr>
              <p:nvPr/>
            </p:nvGrpSpPr>
            <p:grpSpPr bwMode="auto">
              <a:xfrm>
                <a:off x="1450" y="1362"/>
                <a:ext cx="76" cy="110"/>
                <a:chOff x="501" y="1374"/>
                <a:chExt cx="279" cy="394"/>
              </a:xfrm>
            </p:grpSpPr>
            <p:sp>
              <p:nvSpPr>
                <p:cNvPr id="71" name="AutoShape 198"/>
                <p:cNvSpPr>
                  <a:spLocks noChangeArrowheads="1"/>
                </p:cNvSpPr>
                <p:nvPr/>
              </p:nvSpPr>
              <p:spPr bwMode="auto">
                <a:xfrm rot="7877444">
                  <a:off x="414" y="1562"/>
                  <a:ext cx="362" cy="49"/>
                </a:xfrm>
                <a:prstGeom prst="flowChartDelay">
                  <a:avLst/>
                </a:prstGeom>
                <a:solidFill>
                  <a:schemeClr val="bg1"/>
                </a:solidFill>
                <a:ln w="317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72" name="AutoShape 199"/>
                <p:cNvSpPr>
                  <a:spLocks noChangeArrowheads="1"/>
                </p:cNvSpPr>
                <p:nvPr/>
              </p:nvSpPr>
              <p:spPr bwMode="auto">
                <a:xfrm rot="7877444">
                  <a:off x="453" y="1588"/>
                  <a:ext cx="243" cy="46"/>
                </a:xfrm>
                <a:prstGeom prst="flowChartDelay">
                  <a:avLst/>
                </a:prstGeom>
                <a:solidFill>
                  <a:srgbClr val="FFFFCC"/>
                </a:solidFill>
                <a:ln w="3175" algn="ctr">
                  <a:solidFill>
                    <a:srgbClr val="FFFFCC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73" name="Freeform 200"/>
                <p:cNvSpPr>
                  <a:spLocks/>
                </p:cNvSpPr>
                <p:nvPr/>
              </p:nvSpPr>
              <p:spPr bwMode="auto">
                <a:xfrm>
                  <a:off x="511" y="1538"/>
                  <a:ext cx="129" cy="147"/>
                </a:xfrm>
                <a:custGeom>
                  <a:avLst/>
                  <a:gdLst>
                    <a:gd name="T0" fmla="*/ 0 w 133"/>
                    <a:gd name="T1" fmla="*/ 147 h 147"/>
                    <a:gd name="T2" fmla="*/ 18 w 133"/>
                    <a:gd name="T3" fmla="*/ 135 h 147"/>
                    <a:gd name="T4" fmla="*/ 36 w 133"/>
                    <a:gd name="T5" fmla="*/ 115 h 147"/>
                    <a:gd name="T6" fmla="*/ 54 w 133"/>
                    <a:gd name="T7" fmla="*/ 96 h 147"/>
                    <a:gd name="T8" fmla="*/ 66 w 133"/>
                    <a:gd name="T9" fmla="*/ 78 h 147"/>
                    <a:gd name="T10" fmla="*/ 76 w 133"/>
                    <a:gd name="T11" fmla="*/ 66 h 147"/>
                    <a:gd name="T12" fmla="*/ 88 w 133"/>
                    <a:gd name="T13" fmla="*/ 55 h 147"/>
                    <a:gd name="T14" fmla="*/ 99 w 133"/>
                    <a:gd name="T15" fmla="*/ 43 h 147"/>
                    <a:gd name="T16" fmla="*/ 111 w 133"/>
                    <a:gd name="T17" fmla="*/ 31 h 147"/>
                    <a:gd name="T18" fmla="*/ 126 w 133"/>
                    <a:gd name="T19" fmla="*/ 12 h 147"/>
                    <a:gd name="T20" fmla="*/ 133 w 133"/>
                    <a:gd name="T21" fmla="*/ 0 h 1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33"/>
                    <a:gd name="T34" fmla="*/ 0 h 147"/>
                    <a:gd name="T35" fmla="*/ 133 w 133"/>
                    <a:gd name="T36" fmla="*/ 147 h 14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33" h="147">
                      <a:moveTo>
                        <a:pt x="0" y="147"/>
                      </a:moveTo>
                      <a:cubicBezTo>
                        <a:pt x="4" y="141"/>
                        <a:pt x="11" y="139"/>
                        <a:pt x="18" y="135"/>
                      </a:cubicBezTo>
                      <a:cubicBezTo>
                        <a:pt x="23" y="126"/>
                        <a:pt x="27" y="120"/>
                        <a:pt x="36" y="115"/>
                      </a:cubicBezTo>
                      <a:cubicBezTo>
                        <a:pt x="41" y="108"/>
                        <a:pt x="45" y="98"/>
                        <a:pt x="54" y="96"/>
                      </a:cubicBezTo>
                      <a:cubicBezTo>
                        <a:pt x="58" y="90"/>
                        <a:pt x="62" y="84"/>
                        <a:pt x="66" y="78"/>
                      </a:cubicBezTo>
                      <a:cubicBezTo>
                        <a:pt x="67" y="73"/>
                        <a:pt x="76" y="66"/>
                        <a:pt x="76" y="66"/>
                      </a:cubicBezTo>
                      <a:cubicBezTo>
                        <a:pt x="79" y="60"/>
                        <a:pt x="83" y="59"/>
                        <a:pt x="88" y="55"/>
                      </a:cubicBezTo>
                      <a:cubicBezTo>
                        <a:pt x="91" y="49"/>
                        <a:pt x="94" y="46"/>
                        <a:pt x="99" y="43"/>
                      </a:cubicBezTo>
                      <a:cubicBezTo>
                        <a:pt x="107" y="32"/>
                        <a:pt x="103" y="36"/>
                        <a:pt x="111" y="31"/>
                      </a:cubicBezTo>
                      <a:cubicBezTo>
                        <a:pt x="116" y="24"/>
                        <a:pt x="122" y="20"/>
                        <a:pt x="126" y="12"/>
                      </a:cubicBezTo>
                      <a:cubicBezTo>
                        <a:pt x="127" y="6"/>
                        <a:pt x="129" y="4"/>
                        <a:pt x="133" y="0"/>
                      </a:cubicBez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sp>
              <p:nvSpPr>
                <p:cNvPr id="74" name="Freeform 201"/>
                <p:cNvSpPr>
                  <a:spLocks/>
                </p:cNvSpPr>
                <p:nvPr/>
              </p:nvSpPr>
              <p:spPr bwMode="auto">
                <a:xfrm>
                  <a:off x="501" y="1530"/>
                  <a:ext cx="153" cy="160"/>
                </a:xfrm>
                <a:custGeom>
                  <a:avLst/>
                  <a:gdLst>
                    <a:gd name="T0" fmla="*/ 15 w 159"/>
                    <a:gd name="T1" fmla="*/ 153 h 160"/>
                    <a:gd name="T2" fmla="*/ 20 w 159"/>
                    <a:gd name="T3" fmla="*/ 146 h 160"/>
                    <a:gd name="T4" fmla="*/ 32 w 159"/>
                    <a:gd name="T5" fmla="*/ 143 h 160"/>
                    <a:gd name="T6" fmla="*/ 30 w 159"/>
                    <a:gd name="T7" fmla="*/ 129 h 160"/>
                    <a:gd name="T8" fmla="*/ 45 w 159"/>
                    <a:gd name="T9" fmla="*/ 134 h 160"/>
                    <a:gd name="T10" fmla="*/ 44 w 159"/>
                    <a:gd name="T11" fmla="*/ 128 h 160"/>
                    <a:gd name="T12" fmla="*/ 41 w 159"/>
                    <a:gd name="T13" fmla="*/ 117 h 160"/>
                    <a:gd name="T14" fmla="*/ 56 w 159"/>
                    <a:gd name="T15" fmla="*/ 125 h 160"/>
                    <a:gd name="T16" fmla="*/ 51 w 159"/>
                    <a:gd name="T17" fmla="*/ 111 h 160"/>
                    <a:gd name="T18" fmla="*/ 54 w 159"/>
                    <a:gd name="T19" fmla="*/ 107 h 160"/>
                    <a:gd name="T20" fmla="*/ 71 w 159"/>
                    <a:gd name="T21" fmla="*/ 114 h 160"/>
                    <a:gd name="T22" fmla="*/ 60 w 159"/>
                    <a:gd name="T23" fmla="*/ 96 h 160"/>
                    <a:gd name="T24" fmla="*/ 65 w 159"/>
                    <a:gd name="T25" fmla="*/ 96 h 160"/>
                    <a:gd name="T26" fmla="*/ 75 w 159"/>
                    <a:gd name="T27" fmla="*/ 96 h 160"/>
                    <a:gd name="T28" fmla="*/ 80 w 159"/>
                    <a:gd name="T29" fmla="*/ 93 h 160"/>
                    <a:gd name="T30" fmla="*/ 66 w 159"/>
                    <a:gd name="T31" fmla="*/ 71 h 160"/>
                    <a:gd name="T32" fmla="*/ 89 w 159"/>
                    <a:gd name="T33" fmla="*/ 89 h 160"/>
                    <a:gd name="T34" fmla="*/ 74 w 159"/>
                    <a:gd name="T35" fmla="*/ 68 h 160"/>
                    <a:gd name="T36" fmla="*/ 93 w 159"/>
                    <a:gd name="T37" fmla="*/ 80 h 160"/>
                    <a:gd name="T38" fmla="*/ 90 w 159"/>
                    <a:gd name="T39" fmla="*/ 69 h 160"/>
                    <a:gd name="T40" fmla="*/ 99 w 159"/>
                    <a:gd name="T41" fmla="*/ 74 h 160"/>
                    <a:gd name="T42" fmla="*/ 102 w 159"/>
                    <a:gd name="T43" fmla="*/ 65 h 160"/>
                    <a:gd name="T44" fmla="*/ 105 w 159"/>
                    <a:gd name="T45" fmla="*/ 53 h 160"/>
                    <a:gd name="T46" fmla="*/ 107 w 159"/>
                    <a:gd name="T47" fmla="*/ 48 h 160"/>
                    <a:gd name="T48" fmla="*/ 116 w 159"/>
                    <a:gd name="T49" fmla="*/ 56 h 160"/>
                    <a:gd name="T50" fmla="*/ 110 w 159"/>
                    <a:gd name="T51" fmla="*/ 42 h 160"/>
                    <a:gd name="T52" fmla="*/ 122 w 159"/>
                    <a:gd name="T53" fmla="*/ 51 h 160"/>
                    <a:gd name="T54" fmla="*/ 125 w 159"/>
                    <a:gd name="T55" fmla="*/ 38 h 160"/>
                    <a:gd name="T56" fmla="*/ 117 w 159"/>
                    <a:gd name="T57" fmla="*/ 29 h 160"/>
                    <a:gd name="T58" fmla="*/ 125 w 159"/>
                    <a:gd name="T59" fmla="*/ 24 h 160"/>
                    <a:gd name="T60" fmla="*/ 125 w 159"/>
                    <a:gd name="T61" fmla="*/ 15 h 160"/>
                    <a:gd name="T62" fmla="*/ 129 w 159"/>
                    <a:gd name="T63" fmla="*/ 11 h 160"/>
                    <a:gd name="T64" fmla="*/ 143 w 159"/>
                    <a:gd name="T65" fmla="*/ 18 h 160"/>
                    <a:gd name="T66" fmla="*/ 137 w 159"/>
                    <a:gd name="T67" fmla="*/ 8 h 160"/>
                    <a:gd name="T68" fmla="*/ 137 w 159"/>
                    <a:gd name="T69" fmla="*/ 5 h 160"/>
                    <a:gd name="T70" fmla="*/ 140 w 159"/>
                    <a:gd name="T71" fmla="*/ 5 h 160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59"/>
                    <a:gd name="T109" fmla="*/ 0 h 160"/>
                    <a:gd name="T110" fmla="*/ 159 w 159"/>
                    <a:gd name="T111" fmla="*/ 160 h 160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59" h="160">
                      <a:moveTo>
                        <a:pt x="8" y="159"/>
                      </a:moveTo>
                      <a:cubicBezTo>
                        <a:pt x="1" y="150"/>
                        <a:pt x="7" y="160"/>
                        <a:pt x="15" y="153"/>
                      </a:cubicBezTo>
                      <a:cubicBezTo>
                        <a:pt x="17" y="151"/>
                        <a:pt x="0" y="146"/>
                        <a:pt x="17" y="152"/>
                      </a:cubicBezTo>
                      <a:cubicBezTo>
                        <a:pt x="18" y="145"/>
                        <a:pt x="11" y="141"/>
                        <a:pt x="20" y="146"/>
                      </a:cubicBezTo>
                      <a:cubicBezTo>
                        <a:pt x="25" y="152"/>
                        <a:pt x="28" y="149"/>
                        <a:pt x="24" y="143"/>
                      </a:cubicBezTo>
                      <a:cubicBezTo>
                        <a:pt x="22" y="134"/>
                        <a:pt x="26" y="139"/>
                        <a:pt x="32" y="143"/>
                      </a:cubicBezTo>
                      <a:cubicBezTo>
                        <a:pt x="30" y="137"/>
                        <a:pt x="23" y="133"/>
                        <a:pt x="32" y="135"/>
                      </a:cubicBezTo>
                      <a:cubicBezTo>
                        <a:pt x="42" y="142"/>
                        <a:pt x="33" y="131"/>
                        <a:pt x="30" y="129"/>
                      </a:cubicBezTo>
                      <a:cubicBezTo>
                        <a:pt x="23" y="120"/>
                        <a:pt x="36" y="131"/>
                        <a:pt x="41" y="132"/>
                      </a:cubicBezTo>
                      <a:cubicBezTo>
                        <a:pt x="42" y="133"/>
                        <a:pt x="45" y="135"/>
                        <a:pt x="45" y="134"/>
                      </a:cubicBezTo>
                      <a:cubicBezTo>
                        <a:pt x="46" y="132"/>
                        <a:pt x="43" y="131"/>
                        <a:pt x="42" y="129"/>
                      </a:cubicBezTo>
                      <a:cubicBezTo>
                        <a:pt x="37" y="122"/>
                        <a:pt x="38" y="126"/>
                        <a:pt x="44" y="128"/>
                      </a:cubicBezTo>
                      <a:cubicBezTo>
                        <a:pt x="46" y="129"/>
                        <a:pt x="48" y="129"/>
                        <a:pt x="50" y="129"/>
                      </a:cubicBezTo>
                      <a:cubicBezTo>
                        <a:pt x="43" y="125"/>
                        <a:pt x="44" y="124"/>
                        <a:pt x="41" y="117"/>
                      </a:cubicBezTo>
                      <a:cubicBezTo>
                        <a:pt x="40" y="115"/>
                        <a:pt x="37" y="112"/>
                        <a:pt x="38" y="113"/>
                      </a:cubicBezTo>
                      <a:cubicBezTo>
                        <a:pt x="45" y="117"/>
                        <a:pt x="49" y="122"/>
                        <a:pt x="56" y="125"/>
                      </a:cubicBezTo>
                      <a:cubicBezTo>
                        <a:pt x="53" y="122"/>
                        <a:pt x="44" y="104"/>
                        <a:pt x="44" y="104"/>
                      </a:cubicBezTo>
                      <a:cubicBezTo>
                        <a:pt x="45" y="103"/>
                        <a:pt x="51" y="111"/>
                        <a:pt x="51" y="111"/>
                      </a:cubicBezTo>
                      <a:cubicBezTo>
                        <a:pt x="57" y="117"/>
                        <a:pt x="54" y="116"/>
                        <a:pt x="62" y="117"/>
                      </a:cubicBezTo>
                      <a:cubicBezTo>
                        <a:pt x="60" y="114"/>
                        <a:pt x="56" y="110"/>
                        <a:pt x="54" y="107"/>
                      </a:cubicBezTo>
                      <a:cubicBezTo>
                        <a:pt x="52" y="104"/>
                        <a:pt x="45" y="96"/>
                        <a:pt x="48" y="98"/>
                      </a:cubicBezTo>
                      <a:cubicBezTo>
                        <a:pt x="56" y="102"/>
                        <a:pt x="63" y="109"/>
                        <a:pt x="71" y="114"/>
                      </a:cubicBezTo>
                      <a:cubicBezTo>
                        <a:pt x="66" y="108"/>
                        <a:pt x="54" y="96"/>
                        <a:pt x="54" y="87"/>
                      </a:cubicBezTo>
                      <a:cubicBezTo>
                        <a:pt x="54" y="83"/>
                        <a:pt x="58" y="93"/>
                        <a:pt x="60" y="96"/>
                      </a:cubicBezTo>
                      <a:cubicBezTo>
                        <a:pt x="64" y="104"/>
                        <a:pt x="66" y="105"/>
                        <a:pt x="74" y="110"/>
                      </a:cubicBezTo>
                      <a:cubicBezTo>
                        <a:pt x="72" y="104"/>
                        <a:pt x="70" y="100"/>
                        <a:pt x="65" y="96"/>
                      </a:cubicBezTo>
                      <a:cubicBezTo>
                        <a:pt x="59" y="83"/>
                        <a:pt x="63" y="91"/>
                        <a:pt x="71" y="93"/>
                      </a:cubicBezTo>
                      <a:cubicBezTo>
                        <a:pt x="72" y="94"/>
                        <a:pt x="75" y="96"/>
                        <a:pt x="75" y="96"/>
                      </a:cubicBezTo>
                      <a:cubicBezTo>
                        <a:pt x="74" y="95"/>
                        <a:pt x="61" y="87"/>
                        <a:pt x="65" y="84"/>
                      </a:cubicBezTo>
                      <a:cubicBezTo>
                        <a:pt x="65" y="84"/>
                        <a:pt x="77" y="92"/>
                        <a:pt x="80" y="93"/>
                      </a:cubicBezTo>
                      <a:cubicBezTo>
                        <a:pt x="91" y="99"/>
                        <a:pt x="71" y="77"/>
                        <a:pt x="68" y="75"/>
                      </a:cubicBezTo>
                      <a:cubicBezTo>
                        <a:pt x="67" y="74"/>
                        <a:pt x="65" y="71"/>
                        <a:pt x="66" y="71"/>
                      </a:cubicBezTo>
                      <a:cubicBezTo>
                        <a:pt x="68" y="71"/>
                        <a:pt x="68" y="74"/>
                        <a:pt x="69" y="75"/>
                      </a:cubicBezTo>
                      <a:cubicBezTo>
                        <a:pt x="74" y="80"/>
                        <a:pt x="82" y="86"/>
                        <a:pt x="89" y="89"/>
                      </a:cubicBezTo>
                      <a:cubicBezTo>
                        <a:pt x="87" y="84"/>
                        <a:pt x="84" y="80"/>
                        <a:pt x="81" y="75"/>
                      </a:cubicBezTo>
                      <a:cubicBezTo>
                        <a:pt x="79" y="72"/>
                        <a:pt x="72" y="70"/>
                        <a:pt x="74" y="68"/>
                      </a:cubicBezTo>
                      <a:cubicBezTo>
                        <a:pt x="75" y="67"/>
                        <a:pt x="78" y="69"/>
                        <a:pt x="80" y="69"/>
                      </a:cubicBezTo>
                      <a:cubicBezTo>
                        <a:pt x="84" y="74"/>
                        <a:pt x="88" y="76"/>
                        <a:pt x="93" y="80"/>
                      </a:cubicBezTo>
                      <a:cubicBezTo>
                        <a:pt x="92" y="77"/>
                        <a:pt x="73" y="55"/>
                        <a:pt x="86" y="65"/>
                      </a:cubicBezTo>
                      <a:cubicBezTo>
                        <a:pt x="87" y="66"/>
                        <a:pt x="88" y="68"/>
                        <a:pt x="90" y="69"/>
                      </a:cubicBezTo>
                      <a:cubicBezTo>
                        <a:pt x="91" y="70"/>
                        <a:pt x="93" y="70"/>
                        <a:pt x="95" y="71"/>
                      </a:cubicBezTo>
                      <a:cubicBezTo>
                        <a:pt x="96" y="72"/>
                        <a:pt x="98" y="73"/>
                        <a:pt x="99" y="74"/>
                      </a:cubicBezTo>
                      <a:cubicBezTo>
                        <a:pt x="98" y="65"/>
                        <a:pt x="85" y="51"/>
                        <a:pt x="95" y="57"/>
                      </a:cubicBezTo>
                      <a:cubicBezTo>
                        <a:pt x="97" y="60"/>
                        <a:pt x="102" y="65"/>
                        <a:pt x="102" y="65"/>
                      </a:cubicBezTo>
                      <a:cubicBezTo>
                        <a:pt x="101" y="59"/>
                        <a:pt x="98" y="56"/>
                        <a:pt x="96" y="51"/>
                      </a:cubicBezTo>
                      <a:cubicBezTo>
                        <a:pt x="103" y="50"/>
                        <a:pt x="99" y="49"/>
                        <a:pt x="105" y="53"/>
                      </a:cubicBezTo>
                      <a:cubicBezTo>
                        <a:pt x="107" y="54"/>
                        <a:pt x="111" y="57"/>
                        <a:pt x="110" y="56"/>
                      </a:cubicBezTo>
                      <a:cubicBezTo>
                        <a:pt x="106" y="52"/>
                        <a:pt x="96" y="46"/>
                        <a:pt x="107" y="48"/>
                      </a:cubicBezTo>
                      <a:cubicBezTo>
                        <a:pt x="108" y="49"/>
                        <a:pt x="110" y="50"/>
                        <a:pt x="111" y="51"/>
                      </a:cubicBezTo>
                      <a:cubicBezTo>
                        <a:pt x="113" y="53"/>
                        <a:pt x="114" y="56"/>
                        <a:pt x="116" y="56"/>
                      </a:cubicBezTo>
                      <a:cubicBezTo>
                        <a:pt x="118" y="56"/>
                        <a:pt x="115" y="52"/>
                        <a:pt x="114" y="51"/>
                      </a:cubicBezTo>
                      <a:cubicBezTo>
                        <a:pt x="111" y="47"/>
                        <a:pt x="91" y="33"/>
                        <a:pt x="110" y="42"/>
                      </a:cubicBezTo>
                      <a:cubicBezTo>
                        <a:pt x="111" y="43"/>
                        <a:pt x="113" y="44"/>
                        <a:pt x="114" y="45"/>
                      </a:cubicBezTo>
                      <a:cubicBezTo>
                        <a:pt x="116" y="48"/>
                        <a:pt x="122" y="54"/>
                        <a:pt x="122" y="51"/>
                      </a:cubicBezTo>
                      <a:cubicBezTo>
                        <a:pt x="122" y="48"/>
                        <a:pt x="113" y="40"/>
                        <a:pt x="110" y="38"/>
                      </a:cubicBezTo>
                      <a:cubicBezTo>
                        <a:pt x="103" y="26"/>
                        <a:pt x="120" y="36"/>
                        <a:pt x="125" y="38"/>
                      </a:cubicBezTo>
                      <a:cubicBezTo>
                        <a:pt x="133" y="48"/>
                        <a:pt x="115" y="28"/>
                        <a:pt x="113" y="26"/>
                      </a:cubicBezTo>
                      <a:cubicBezTo>
                        <a:pt x="112" y="25"/>
                        <a:pt x="116" y="28"/>
                        <a:pt x="117" y="29"/>
                      </a:cubicBezTo>
                      <a:cubicBezTo>
                        <a:pt x="123" y="33"/>
                        <a:pt x="122" y="33"/>
                        <a:pt x="128" y="35"/>
                      </a:cubicBezTo>
                      <a:cubicBezTo>
                        <a:pt x="125" y="28"/>
                        <a:pt x="114" y="22"/>
                        <a:pt x="125" y="24"/>
                      </a:cubicBezTo>
                      <a:cubicBezTo>
                        <a:pt x="128" y="26"/>
                        <a:pt x="135" y="32"/>
                        <a:pt x="134" y="29"/>
                      </a:cubicBezTo>
                      <a:cubicBezTo>
                        <a:pt x="131" y="23"/>
                        <a:pt x="115" y="13"/>
                        <a:pt x="125" y="15"/>
                      </a:cubicBezTo>
                      <a:cubicBezTo>
                        <a:pt x="129" y="22"/>
                        <a:pt x="134" y="26"/>
                        <a:pt x="143" y="27"/>
                      </a:cubicBezTo>
                      <a:cubicBezTo>
                        <a:pt x="141" y="23"/>
                        <a:pt x="129" y="12"/>
                        <a:pt x="129" y="11"/>
                      </a:cubicBezTo>
                      <a:cubicBezTo>
                        <a:pt x="129" y="9"/>
                        <a:pt x="132" y="13"/>
                        <a:pt x="134" y="14"/>
                      </a:cubicBezTo>
                      <a:cubicBezTo>
                        <a:pt x="140" y="18"/>
                        <a:pt x="135" y="16"/>
                        <a:pt x="143" y="18"/>
                      </a:cubicBezTo>
                      <a:cubicBezTo>
                        <a:pt x="153" y="26"/>
                        <a:pt x="142" y="15"/>
                        <a:pt x="140" y="14"/>
                      </a:cubicBezTo>
                      <a:cubicBezTo>
                        <a:pt x="138" y="10"/>
                        <a:pt x="125" y="1"/>
                        <a:pt x="137" y="8"/>
                      </a:cubicBezTo>
                      <a:cubicBezTo>
                        <a:pt x="138" y="9"/>
                        <a:pt x="149" y="18"/>
                        <a:pt x="149" y="17"/>
                      </a:cubicBezTo>
                      <a:cubicBezTo>
                        <a:pt x="149" y="15"/>
                        <a:pt x="139" y="6"/>
                        <a:pt x="137" y="5"/>
                      </a:cubicBezTo>
                      <a:cubicBezTo>
                        <a:pt x="136" y="3"/>
                        <a:pt x="132" y="0"/>
                        <a:pt x="134" y="0"/>
                      </a:cubicBezTo>
                      <a:cubicBezTo>
                        <a:pt x="137" y="0"/>
                        <a:pt x="138" y="3"/>
                        <a:pt x="140" y="5"/>
                      </a:cubicBezTo>
                      <a:cubicBezTo>
                        <a:pt x="146" y="10"/>
                        <a:pt x="154" y="13"/>
                        <a:pt x="159" y="18"/>
                      </a:cubicBez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219170" latinLnBrk="1"/>
                  <a:endParaRPr lang="en-US" sz="2400">
                    <a:solidFill>
                      <a:prstClr val="black"/>
                    </a:solidFill>
                    <a:latin typeface="맑은 고딕"/>
                  </a:endParaRPr>
                </a:p>
              </p:txBody>
            </p:sp>
            <p:grpSp>
              <p:nvGrpSpPr>
                <p:cNvPr id="75" name="Group 202"/>
                <p:cNvGrpSpPr>
                  <a:grpSpLocks/>
                </p:cNvGrpSpPr>
                <p:nvPr/>
              </p:nvGrpSpPr>
              <p:grpSpPr bwMode="auto">
                <a:xfrm>
                  <a:off x="653" y="1374"/>
                  <a:ext cx="127" cy="122"/>
                  <a:chOff x="488" y="1374"/>
                  <a:chExt cx="132" cy="122"/>
                </a:xfrm>
              </p:grpSpPr>
              <p:sp>
                <p:nvSpPr>
                  <p:cNvPr id="76" name="Oval 203"/>
                  <p:cNvSpPr>
                    <a:spLocks noChangeArrowheads="1"/>
                  </p:cNvSpPr>
                  <p:nvPr/>
                </p:nvSpPr>
                <p:spPr bwMode="auto">
                  <a:xfrm>
                    <a:off x="524" y="1374"/>
                    <a:ext cx="96" cy="9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50000">
                        <a:srgbClr val="DDDDDD"/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3175" algn="ctr">
                    <a:solidFill>
                      <a:srgbClr val="B2B2B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  <p:sp>
                <p:nvSpPr>
                  <p:cNvPr id="77" name="AutoShape 204"/>
                  <p:cNvSpPr>
                    <a:spLocks noChangeArrowheads="1"/>
                  </p:cNvSpPr>
                  <p:nvPr/>
                </p:nvSpPr>
                <p:spPr bwMode="auto">
                  <a:xfrm rot="8100000">
                    <a:off x="488" y="1448"/>
                    <a:ext cx="78" cy="48"/>
                  </a:xfrm>
                  <a:prstGeom prst="flowChartDelay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50000">
                        <a:srgbClr val="DDDDDD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3175" algn="ctr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defTabSz="1219170" latinLnBrk="1"/>
                    <a:endParaRPr lang="en-US" sz="2400">
                      <a:solidFill>
                        <a:prstClr val="black"/>
                      </a:solidFill>
                      <a:latin typeface="맑은 고딕"/>
                    </a:endParaRPr>
                  </a:p>
                </p:txBody>
              </p:sp>
            </p:grpSp>
          </p:grpSp>
          <p:pic>
            <p:nvPicPr>
              <p:cNvPr id="63" name="Picture 20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56" y="2047"/>
                <a:ext cx="9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AutoShape 206"/>
              <p:cNvSpPr>
                <a:spLocks noChangeArrowheads="1"/>
              </p:cNvSpPr>
              <p:nvPr/>
            </p:nvSpPr>
            <p:spPr bwMode="auto">
              <a:xfrm>
                <a:off x="2022" y="1362"/>
                <a:ext cx="936" cy="191"/>
              </a:xfrm>
              <a:prstGeom prst="homePlate">
                <a:avLst>
                  <a:gd name="adj" fmla="val 122513"/>
                </a:avLst>
              </a:prstGeom>
              <a:solidFill>
                <a:srgbClr val="6633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r>
                  <a:rPr lang="en-US" sz="1600" b="1">
                    <a:solidFill>
                      <a:prstClr val="white"/>
                    </a:solidFill>
                    <a:latin typeface="맑은 고딕"/>
                  </a:rPr>
                  <a:t>Cane Molasses</a:t>
                </a:r>
              </a:p>
            </p:txBody>
          </p:sp>
          <p:sp>
            <p:nvSpPr>
              <p:cNvPr id="65" name="AutoShape 207"/>
              <p:cNvSpPr>
                <a:spLocks noChangeArrowheads="1"/>
              </p:cNvSpPr>
              <p:nvPr/>
            </p:nvSpPr>
            <p:spPr bwMode="auto">
              <a:xfrm>
                <a:off x="2022" y="1616"/>
                <a:ext cx="936" cy="192"/>
              </a:xfrm>
              <a:prstGeom prst="homePlate">
                <a:avLst>
                  <a:gd name="adj" fmla="val 121875"/>
                </a:avLst>
              </a:prstGeom>
              <a:solidFill>
                <a:srgbClr val="FFCC6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r>
                  <a:rPr lang="en-US" sz="1600" b="1">
                    <a:solidFill>
                      <a:prstClr val="black"/>
                    </a:solidFill>
                    <a:latin typeface="맑은 고딕"/>
                  </a:rPr>
                  <a:t>RAS</a:t>
                </a:r>
              </a:p>
            </p:txBody>
          </p:sp>
          <p:sp>
            <p:nvSpPr>
              <p:cNvPr id="66" name="AutoShape 208"/>
              <p:cNvSpPr>
                <a:spLocks noChangeArrowheads="1"/>
              </p:cNvSpPr>
              <p:nvPr/>
            </p:nvSpPr>
            <p:spPr bwMode="auto">
              <a:xfrm>
                <a:off x="2022" y="1894"/>
                <a:ext cx="936" cy="192"/>
              </a:xfrm>
              <a:prstGeom prst="homePlate">
                <a:avLst>
                  <a:gd name="adj" fmla="val 121875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r>
                  <a:rPr lang="en-US" sz="1600" b="1">
                    <a:solidFill>
                      <a:prstClr val="black"/>
                    </a:solidFill>
                    <a:latin typeface="맑은 고딕"/>
                  </a:rPr>
                  <a:t>Tapioca</a:t>
                </a:r>
              </a:p>
            </p:txBody>
          </p:sp>
          <p:sp>
            <p:nvSpPr>
              <p:cNvPr id="67" name="AutoShape 209"/>
              <p:cNvSpPr>
                <a:spLocks noChangeArrowheads="1"/>
              </p:cNvSpPr>
              <p:nvPr/>
            </p:nvSpPr>
            <p:spPr bwMode="auto">
              <a:xfrm>
                <a:off x="1398" y="2254"/>
                <a:ext cx="209" cy="445"/>
              </a:xfrm>
              <a:prstGeom prst="downArrow">
                <a:avLst>
                  <a:gd name="adj1" fmla="val 50000"/>
                  <a:gd name="adj2" fmla="val 53230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68" name="AutoShape 210"/>
              <p:cNvSpPr>
                <a:spLocks noChangeArrowheads="1"/>
              </p:cNvSpPr>
              <p:nvPr/>
            </p:nvSpPr>
            <p:spPr bwMode="auto">
              <a:xfrm>
                <a:off x="1392" y="1545"/>
                <a:ext cx="208" cy="446"/>
              </a:xfrm>
              <a:prstGeom prst="downArrow">
                <a:avLst>
                  <a:gd name="adj1" fmla="val 50000"/>
                  <a:gd name="adj2" fmla="val 53606"/>
                </a:avLst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69" name="Text Box 211"/>
              <p:cNvSpPr txBox="1">
                <a:spLocks noChangeArrowheads="1"/>
              </p:cNvSpPr>
              <p:nvPr/>
            </p:nvSpPr>
            <p:spPr bwMode="auto">
              <a:xfrm>
                <a:off x="2749" y="2775"/>
                <a:ext cx="365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1219170" eaLnBrk="0" latinLnBrk="1" hangingPunct="0"/>
                <a:r>
                  <a:rPr lang="en-US" sz="1867" b="1">
                    <a:solidFill>
                      <a:srgbClr val="FF0000"/>
                    </a:solidFill>
                    <a:latin typeface="맑은 고딕"/>
                  </a:rPr>
                  <a:t>SEED</a:t>
                </a:r>
              </a:p>
            </p:txBody>
          </p:sp>
          <p:sp>
            <p:nvSpPr>
              <p:cNvPr id="70" name="Text Box 212"/>
              <p:cNvSpPr txBox="1">
                <a:spLocks noChangeArrowheads="1"/>
              </p:cNvSpPr>
              <p:nvPr/>
            </p:nvSpPr>
            <p:spPr bwMode="auto">
              <a:xfrm>
                <a:off x="4624" y="2190"/>
                <a:ext cx="409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1219170" eaLnBrk="0" latinLnBrk="1" hangingPunct="0"/>
                <a:r>
                  <a:rPr lang="en-US" sz="1867" b="1">
                    <a:solidFill>
                      <a:srgbClr val="FF0000"/>
                    </a:solidFill>
                    <a:latin typeface="맑은 고딕"/>
                  </a:rPr>
                  <a:t>MAIN</a:t>
                </a:r>
              </a:p>
            </p:txBody>
          </p:sp>
        </p:grpSp>
        <p:grpSp>
          <p:nvGrpSpPr>
            <p:cNvPr id="24" name="Group 228"/>
            <p:cNvGrpSpPr>
              <a:grpSpLocks/>
            </p:cNvGrpSpPr>
            <p:nvPr/>
          </p:nvGrpSpPr>
          <p:grpSpPr bwMode="auto">
            <a:xfrm>
              <a:off x="128" y="720"/>
              <a:ext cx="5568" cy="528"/>
              <a:chOff x="192" y="816"/>
              <a:chExt cx="5280" cy="528"/>
            </a:xfrm>
          </p:grpSpPr>
          <p:sp>
            <p:nvSpPr>
              <p:cNvPr id="44" name="Rectangle 11"/>
              <p:cNvSpPr>
                <a:spLocks noChangeArrowheads="1"/>
              </p:cNvSpPr>
              <p:nvPr/>
            </p:nvSpPr>
            <p:spPr bwMode="auto">
              <a:xfrm>
                <a:off x="1121" y="816"/>
                <a:ext cx="4351" cy="52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45" name="Rectangle 12"/>
              <p:cNvSpPr>
                <a:spLocks noChangeArrowheads="1"/>
              </p:cNvSpPr>
              <p:nvPr/>
            </p:nvSpPr>
            <p:spPr bwMode="auto">
              <a:xfrm>
                <a:off x="192" y="816"/>
                <a:ext cx="903" cy="528"/>
              </a:xfrm>
              <a:prstGeom prst="rect">
                <a:avLst/>
              </a:prstGeom>
              <a:gradFill rotWithShape="1">
                <a:gsLst>
                  <a:gs pos="0">
                    <a:srgbClr val="DDEEFF"/>
                  </a:gs>
                  <a:gs pos="50000">
                    <a:srgbClr val="99CCFF"/>
                  </a:gs>
                  <a:gs pos="100000">
                    <a:srgbClr val="DDEE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219170" eaLnBrk="0" latinLnBrk="1" hangingPunct="0"/>
                <a:r>
                  <a:rPr lang="en-US" sz="2400" b="1">
                    <a:solidFill>
                      <a:srgbClr val="FF0000"/>
                    </a:solidFill>
                    <a:latin typeface="맑은 고딕"/>
                  </a:rPr>
                  <a:t>PROCESS</a:t>
                </a: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auto">
              <a:xfrm>
                <a:off x="4562" y="864"/>
                <a:ext cx="862" cy="440"/>
              </a:xfrm>
              <a:prstGeom prst="ellipse">
                <a:avLst/>
              </a:prstGeom>
              <a:solidFill>
                <a:srgbClr val="99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defTabSz="1219170" eaLnBrk="0" latinLnBrk="1" hangingPunct="0">
                  <a:defRPr/>
                </a:pPr>
                <a:r>
                  <a:rPr lang="en-US" sz="2400" b="1">
                    <a:solidFill>
                      <a:prstClr val="black"/>
                    </a:solidFill>
                    <a:latin typeface="맑은 고딕"/>
                  </a:rPr>
                  <a:t>  Refinery</a:t>
                </a:r>
              </a:p>
            </p:txBody>
          </p:sp>
          <p:sp>
            <p:nvSpPr>
              <p:cNvPr id="47" name="AutoShape 18"/>
              <p:cNvSpPr>
                <a:spLocks noChangeArrowheads="1"/>
              </p:cNvSpPr>
              <p:nvPr/>
            </p:nvSpPr>
            <p:spPr bwMode="auto">
              <a:xfrm>
                <a:off x="4069" y="928"/>
                <a:ext cx="587" cy="305"/>
              </a:xfrm>
              <a:prstGeom prst="rightArrow">
                <a:avLst>
                  <a:gd name="adj1" fmla="val 50000"/>
                  <a:gd name="adj2" fmla="val 48115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1219170" latinLnBrk="1"/>
                <a:endParaRPr lang="en-US" sz="2400">
                  <a:solidFill>
                    <a:prstClr val="black"/>
                  </a:solidFill>
                  <a:latin typeface="맑은 고딕"/>
                </a:endParaRPr>
              </a:p>
            </p:txBody>
          </p:sp>
          <p:sp>
            <p:nvSpPr>
              <p:cNvPr id="48" name="AutoShape 213"/>
              <p:cNvSpPr>
                <a:spLocks noChangeArrowheads="1"/>
              </p:cNvSpPr>
              <p:nvPr/>
            </p:nvSpPr>
            <p:spPr bwMode="auto">
              <a:xfrm>
                <a:off x="1152" y="864"/>
                <a:ext cx="1008" cy="432"/>
              </a:xfrm>
              <a:prstGeom prst="hexagon">
                <a:avLst>
                  <a:gd name="adj" fmla="val 32872"/>
                  <a:gd name="vf" fmla="val 11547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219170" latinLnBrk="1"/>
                <a:r>
                  <a:rPr lang="en-US" sz="2133" b="1">
                    <a:solidFill>
                      <a:srgbClr val="1F497D"/>
                    </a:solidFill>
                    <a:latin typeface="맑은 고딕"/>
                  </a:rPr>
                  <a:t>Laboratory</a:t>
                </a:r>
              </a:p>
              <a:p>
                <a:pPr algn="ctr" defTabSz="1219170" latinLnBrk="1"/>
                <a:r>
                  <a:rPr lang="en-US" sz="2133" b="1">
                    <a:solidFill>
                      <a:srgbClr val="1F497D"/>
                    </a:solidFill>
                    <a:latin typeface="맑은 고딕"/>
                  </a:rPr>
                  <a:t>Culture</a:t>
                </a:r>
              </a:p>
            </p:txBody>
          </p:sp>
          <p:sp>
            <p:nvSpPr>
              <p:cNvPr id="49" name="AutoShape 214"/>
              <p:cNvSpPr>
                <a:spLocks noChangeArrowheads="1"/>
              </p:cNvSpPr>
              <p:nvPr/>
            </p:nvSpPr>
            <p:spPr bwMode="auto">
              <a:xfrm>
                <a:off x="2160" y="864"/>
                <a:ext cx="1008" cy="432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219170" latinLnBrk="1"/>
                <a:r>
                  <a:rPr lang="en-US" sz="2133" b="1">
                    <a:solidFill>
                      <a:srgbClr val="1F497D"/>
                    </a:solidFill>
                    <a:latin typeface="맑은 고딕"/>
                  </a:rPr>
                  <a:t>Pre</a:t>
                </a:r>
              </a:p>
              <a:p>
                <a:pPr algn="ctr" defTabSz="1219170" latinLnBrk="1"/>
                <a:r>
                  <a:rPr lang="en-US" sz="2133" b="1">
                    <a:solidFill>
                      <a:srgbClr val="1F497D"/>
                    </a:solidFill>
                    <a:latin typeface="맑은 고딕"/>
                  </a:rPr>
                  <a:t>Culture</a:t>
                </a:r>
              </a:p>
            </p:txBody>
          </p:sp>
          <p:sp>
            <p:nvSpPr>
              <p:cNvPr id="50" name="AutoShape 215"/>
              <p:cNvSpPr>
                <a:spLocks noChangeArrowheads="1"/>
              </p:cNvSpPr>
              <p:nvPr/>
            </p:nvSpPr>
            <p:spPr bwMode="auto">
              <a:xfrm>
                <a:off x="3168" y="864"/>
                <a:ext cx="1008" cy="432"/>
              </a:xfrm>
              <a:prstGeom prst="hexagon">
                <a:avLst>
                  <a:gd name="adj" fmla="val 25461"/>
                  <a:gd name="vf" fmla="val 115470"/>
                </a:avLst>
              </a:prstGeom>
              <a:solidFill>
                <a:srgbClr val="CC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1219170" latinLnBrk="1"/>
                <a:r>
                  <a:rPr lang="en-US" sz="2133" b="1" dirty="0">
                    <a:solidFill>
                      <a:prstClr val="black"/>
                    </a:solidFill>
                    <a:latin typeface="맑은 고딕"/>
                  </a:rPr>
                  <a:t>Main</a:t>
                </a:r>
              </a:p>
              <a:p>
                <a:pPr algn="ctr" defTabSz="1219170" latinLnBrk="1"/>
                <a:r>
                  <a:rPr lang="en-US" sz="2133" b="1" dirty="0">
                    <a:solidFill>
                      <a:prstClr val="black"/>
                    </a:solidFill>
                    <a:latin typeface="맑은 고딕"/>
                  </a:rPr>
                  <a:t>  Culture</a:t>
                </a:r>
              </a:p>
            </p:txBody>
          </p:sp>
        </p:grpSp>
        <p:sp>
          <p:nvSpPr>
            <p:cNvPr id="25" name="Text Box 217"/>
            <p:cNvSpPr txBox="1">
              <a:spLocks noChangeArrowheads="1"/>
            </p:cNvSpPr>
            <p:nvPr/>
          </p:nvSpPr>
          <p:spPr bwMode="auto">
            <a:xfrm>
              <a:off x="1277" y="3183"/>
              <a:ext cx="823" cy="186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1467" b="1" dirty="0">
                  <a:solidFill>
                    <a:prstClr val="black"/>
                  </a:solidFill>
                  <a:latin typeface="맑은 고딕"/>
                </a:rPr>
                <a:t>Cell Separation</a:t>
              </a:r>
            </a:p>
          </p:txBody>
        </p:sp>
        <p:sp>
          <p:nvSpPr>
            <p:cNvPr id="26" name="Text Box 218"/>
            <p:cNvSpPr txBox="1">
              <a:spLocks noChangeArrowheads="1"/>
            </p:cNvSpPr>
            <p:nvPr/>
          </p:nvSpPr>
          <p:spPr bwMode="auto">
            <a:xfrm>
              <a:off x="2383" y="3128"/>
              <a:ext cx="920" cy="294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1333" b="1" dirty="0">
                  <a:solidFill>
                    <a:prstClr val="black"/>
                  </a:solidFill>
                  <a:latin typeface="맑은 고딕"/>
                </a:rPr>
                <a:t>Product extraction &amp; evaporation</a:t>
              </a:r>
            </a:p>
          </p:txBody>
        </p:sp>
        <p:sp>
          <p:nvSpPr>
            <p:cNvPr id="27" name="Text Box 219"/>
            <p:cNvSpPr txBox="1">
              <a:spLocks noChangeArrowheads="1"/>
            </p:cNvSpPr>
            <p:nvPr/>
          </p:nvSpPr>
          <p:spPr bwMode="auto">
            <a:xfrm>
              <a:off x="3584" y="3064"/>
              <a:ext cx="920" cy="414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1600" b="1" dirty="0">
                  <a:solidFill>
                    <a:prstClr val="black"/>
                  </a:solidFill>
                  <a:latin typeface="맑은 고딕"/>
                </a:rPr>
                <a:t>Product </a:t>
              </a:r>
            </a:p>
            <a:p>
              <a:pPr algn="ctr" defTabSz="1219170" latinLnBrk="1">
                <a:spcBef>
                  <a:spcPct val="50000"/>
                </a:spcBef>
              </a:pPr>
              <a:r>
                <a:rPr lang="en-US" sz="1600" b="1" dirty="0">
                  <a:solidFill>
                    <a:prstClr val="black"/>
                  </a:solidFill>
                  <a:latin typeface="맑은 고딕"/>
                </a:rPr>
                <a:t>Purification</a:t>
              </a:r>
            </a:p>
          </p:txBody>
        </p:sp>
        <p:sp>
          <p:nvSpPr>
            <p:cNvPr id="29" name="Text Box 220"/>
            <p:cNvSpPr txBox="1">
              <a:spLocks noChangeArrowheads="1"/>
            </p:cNvSpPr>
            <p:nvPr/>
          </p:nvSpPr>
          <p:spPr bwMode="auto">
            <a:xfrm>
              <a:off x="4728" y="3064"/>
              <a:ext cx="823" cy="414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1600" b="1" dirty="0">
                  <a:solidFill>
                    <a:prstClr val="black"/>
                  </a:solidFill>
                  <a:latin typeface="맑은 고딕"/>
                </a:rPr>
                <a:t>Product </a:t>
              </a:r>
            </a:p>
            <a:p>
              <a:pPr algn="ctr" defTabSz="1219170" latinLnBrk="1">
                <a:spcBef>
                  <a:spcPct val="50000"/>
                </a:spcBef>
              </a:pPr>
              <a:r>
                <a:rPr lang="en-US" sz="1600" b="1" dirty="0">
                  <a:solidFill>
                    <a:prstClr val="black"/>
                  </a:solidFill>
                  <a:latin typeface="맑은 고딕"/>
                </a:rPr>
                <a:t>Packing</a:t>
              </a:r>
            </a:p>
          </p:txBody>
        </p:sp>
        <p:sp>
          <p:nvSpPr>
            <p:cNvPr id="30" name="Text Box 226"/>
            <p:cNvSpPr txBox="1">
              <a:spLocks noChangeArrowheads="1"/>
            </p:cNvSpPr>
            <p:nvPr/>
          </p:nvSpPr>
          <p:spPr bwMode="auto">
            <a:xfrm>
              <a:off x="1272" y="3672"/>
              <a:ext cx="823" cy="246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2133" b="1" dirty="0">
                  <a:solidFill>
                    <a:srgbClr val="FF0000"/>
                  </a:solidFill>
                  <a:latin typeface="맑은 고딕"/>
                </a:rPr>
                <a:t>Biomass</a:t>
              </a:r>
            </a:p>
          </p:txBody>
        </p:sp>
        <p:sp>
          <p:nvSpPr>
            <p:cNvPr id="34" name="Text Box 227"/>
            <p:cNvSpPr txBox="1">
              <a:spLocks noChangeArrowheads="1"/>
            </p:cNvSpPr>
            <p:nvPr/>
          </p:nvSpPr>
          <p:spPr bwMode="auto">
            <a:xfrm>
              <a:off x="2480" y="3688"/>
              <a:ext cx="726" cy="246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2133" b="1" dirty="0">
                  <a:solidFill>
                    <a:srgbClr val="FF0000"/>
                  </a:solidFill>
                  <a:latin typeface="맑은 고딕"/>
                </a:rPr>
                <a:t>Effluent</a:t>
              </a:r>
            </a:p>
          </p:txBody>
        </p:sp>
        <p:cxnSp>
          <p:nvCxnSpPr>
            <p:cNvPr id="35" name="AutoShape 230"/>
            <p:cNvCxnSpPr>
              <a:cxnSpLocks noChangeShapeType="1"/>
              <a:stCxn id="113" idx="0"/>
              <a:endCxn id="25" idx="0"/>
            </p:cNvCxnSpPr>
            <p:nvPr/>
          </p:nvCxnSpPr>
          <p:spPr bwMode="auto">
            <a:xfrm rot="5400000">
              <a:off x="3116" y="1320"/>
              <a:ext cx="435" cy="329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36" name="AutoShape 231"/>
            <p:cNvCxnSpPr>
              <a:cxnSpLocks noChangeShapeType="1"/>
              <a:stCxn id="25" idx="3"/>
              <a:endCxn id="26" idx="1"/>
            </p:cNvCxnSpPr>
            <p:nvPr/>
          </p:nvCxnSpPr>
          <p:spPr bwMode="auto">
            <a:xfrm flipV="1">
              <a:off x="2100" y="3284"/>
              <a:ext cx="283" cy="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" name="AutoShape 232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 flipV="1">
              <a:off x="3303" y="3280"/>
              <a:ext cx="281" cy="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8" name="AutoShape 233"/>
            <p:cNvCxnSpPr>
              <a:cxnSpLocks noChangeShapeType="1"/>
              <a:stCxn id="27" idx="3"/>
              <a:endCxn id="29" idx="1"/>
            </p:cNvCxnSpPr>
            <p:nvPr/>
          </p:nvCxnSpPr>
          <p:spPr bwMode="auto">
            <a:xfrm>
              <a:off x="4504" y="3280"/>
              <a:ext cx="224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9" name="AutoShape 234"/>
            <p:cNvCxnSpPr>
              <a:cxnSpLocks noChangeShapeType="1"/>
              <a:stCxn id="25" idx="2"/>
              <a:endCxn id="30" idx="0"/>
            </p:cNvCxnSpPr>
            <p:nvPr/>
          </p:nvCxnSpPr>
          <p:spPr bwMode="auto">
            <a:xfrm flipH="1">
              <a:off x="1684" y="3387"/>
              <a:ext cx="5" cy="28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0" name="AutoShape 235"/>
            <p:cNvCxnSpPr>
              <a:cxnSpLocks noChangeShapeType="1"/>
              <a:stCxn id="26" idx="2"/>
              <a:endCxn id="34" idx="0"/>
            </p:cNvCxnSpPr>
            <p:nvPr/>
          </p:nvCxnSpPr>
          <p:spPr bwMode="auto">
            <a:xfrm>
              <a:off x="2843" y="3440"/>
              <a:ext cx="0" cy="24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41" name="Rectangle 429"/>
            <p:cNvSpPr>
              <a:spLocks noChangeArrowheads="1"/>
            </p:cNvSpPr>
            <p:nvPr/>
          </p:nvSpPr>
          <p:spPr bwMode="auto">
            <a:xfrm>
              <a:off x="126" y="2832"/>
              <a:ext cx="952" cy="1152"/>
            </a:xfrm>
            <a:prstGeom prst="rect">
              <a:avLst/>
            </a:prstGeom>
            <a:gradFill rotWithShape="1">
              <a:gsLst>
                <a:gs pos="0">
                  <a:srgbClr val="DDEEFF"/>
                </a:gs>
                <a:gs pos="50000">
                  <a:srgbClr val="99CCFF"/>
                </a:gs>
                <a:gs pos="100000">
                  <a:srgbClr val="DDEE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1219170" eaLnBrk="0" latinLnBrk="1" hangingPunct="0"/>
              <a:r>
                <a:rPr lang="en-US" sz="1867" b="1" dirty="0">
                  <a:solidFill>
                    <a:srgbClr val="FF0000"/>
                  </a:solidFill>
                  <a:latin typeface="맑은 고딕"/>
                </a:rPr>
                <a:t>Refinery</a:t>
              </a:r>
            </a:p>
            <a:p>
              <a:pPr algn="ctr" defTabSz="1219170" eaLnBrk="0" latinLnBrk="1" hangingPunct="0"/>
              <a:r>
                <a:rPr lang="en-US" sz="1867" b="1" dirty="0">
                  <a:solidFill>
                    <a:srgbClr val="FF0000"/>
                  </a:solidFill>
                  <a:latin typeface="맑은 고딕"/>
                </a:rPr>
                <a:t>Flow</a:t>
              </a:r>
            </a:p>
            <a:p>
              <a:pPr algn="ctr" defTabSz="1219170" eaLnBrk="0" latinLnBrk="1" hangingPunct="0"/>
              <a:r>
                <a:rPr lang="en-US" sz="1867" b="1" dirty="0">
                  <a:solidFill>
                    <a:srgbClr val="FF0000"/>
                  </a:solidFill>
                  <a:latin typeface="맑은 고딕"/>
                </a:rPr>
                <a:t>(</a:t>
              </a:r>
              <a:r>
                <a:rPr lang="en-US" sz="1867" b="1" dirty="0" err="1">
                  <a:solidFill>
                    <a:srgbClr val="FF0000"/>
                  </a:solidFill>
                  <a:latin typeface="맑은 고딕"/>
                </a:rPr>
                <a:t>DownStream</a:t>
              </a:r>
              <a:r>
                <a:rPr lang="en-US" sz="1867" b="1" dirty="0">
                  <a:solidFill>
                    <a:srgbClr val="FF0000"/>
                  </a:solidFill>
                  <a:latin typeface="맑은 고딕"/>
                </a:rPr>
                <a:t>)</a:t>
              </a:r>
            </a:p>
          </p:txBody>
        </p:sp>
        <p:sp>
          <p:nvSpPr>
            <p:cNvPr id="42" name="Text Box 431"/>
            <p:cNvSpPr txBox="1">
              <a:spLocks noChangeArrowheads="1"/>
            </p:cNvSpPr>
            <p:nvPr/>
          </p:nvSpPr>
          <p:spPr bwMode="auto">
            <a:xfrm>
              <a:off x="3929" y="3676"/>
              <a:ext cx="1710" cy="246"/>
            </a:xfrm>
            <a:prstGeom prst="rect">
              <a:avLst/>
            </a:prstGeom>
            <a:noFill/>
            <a:ln w="3810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1219170" latinLnBrk="1">
                <a:spcBef>
                  <a:spcPct val="50000"/>
                </a:spcBef>
              </a:pPr>
              <a:r>
                <a:rPr lang="en-US" sz="2133" b="1" dirty="0">
                  <a:solidFill>
                    <a:srgbClr val="FF0000"/>
                  </a:solidFill>
                  <a:latin typeface="맑은 고딕"/>
                </a:rPr>
                <a:t>Waste Water Treatment</a:t>
              </a:r>
            </a:p>
          </p:txBody>
        </p:sp>
        <p:cxnSp>
          <p:nvCxnSpPr>
            <p:cNvPr id="43" name="AutoShape 433"/>
            <p:cNvCxnSpPr>
              <a:cxnSpLocks noChangeShapeType="1"/>
              <a:stCxn id="34" idx="3"/>
              <a:endCxn id="42" idx="1"/>
            </p:cNvCxnSpPr>
            <p:nvPr/>
          </p:nvCxnSpPr>
          <p:spPr bwMode="auto">
            <a:xfrm>
              <a:off x="3206" y="3806"/>
              <a:ext cx="723" cy="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</p:grpSp>
      <p:sp>
        <p:nvSpPr>
          <p:cNvPr id="243" name="TextBox 242"/>
          <p:cNvSpPr txBox="1"/>
          <p:nvPr/>
        </p:nvSpPr>
        <p:spPr>
          <a:xfrm>
            <a:off x="120342" y="477582"/>
            <a:ext cx="939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 Upstream </a:t>
            </a:r>
            <a:r>
              <a:rPr lang="en-US" b="1" dirty="0" err="1"/>
              <a:t>dan</a:t>
            </a:r>
            <a:r>
              <a:rPr lang="en-US" b="1" dirty="0"/>
              <a:t> Downstream, </a:t>
            </a:r>
            <a:r>
              <a:rPr lang="en-US" b="1" dirty="0" err="1"/>
              <a:t>terutama</a:t>
            </a:r>
            <a:r>
              <a:rPr lang="en-US" b="1" dirty="0"/>
              <a:t> </a:t>
            </a:r>
            <a:r>
              <a:rPr lang="en-US" b="1" dirty="0" err="1"/>
              <a:t>mengenai</a:t>
            </a:r>
            <a:r>
              <a:rPr lang="en-US" b="1" dirty="0"/>
              <a:t> </a:t>
            </a:r>
            <a:r>
              <a:rPr lang="en-US" b="1" dirty="0" err="1"/>
              <a:t>konsep</a:t>
            </a:r>
            <a:r>
              <a:rPr lang="en-US" b="1" dirty="0"/>
              <a:t> upstream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matang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9561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3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 rot="1781133">
            <a:off x="28938" y="4664993"/>
            <a:ext cx="5930407" cy="3542931"/>
          </a:xfrm>
          <a:prstGeom prst="ellipse">
            <a:avLst/>
          </a:prstGeom>
          <a:solidFill>
            <a:srgbClr val="00B050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8" name="Oval 7"/>
          <p:cNvSpPr/>
          <p:nvPr/>
        </p:nvSpPr>
        <p:spPr>
          <a:xfrm rot="1312587">
            <a:off x="1359457" y="2708770"/>
            <a:ext cx="11277600" cy="46900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en-US">
              <a:solidFill>
                <a:prstClr val="white"/>
              </a:solidFill>
              <a:latin typeface="맑은 고딕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 rot="10800000">
            <a:off x="6781800" y="1"/>
            <a:ext cx="1676400" cy="12065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1219170" latinLnBrk="1">
              <a:spcBef>
                <a:spcPct val="0"/>
              </a:spcBef>
              <a:buClrTx/>
              <a:buSzTx/>
              <a:buNone/>
            </a:pPr>
            <a:endParaRPr lang="id-ID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20342" y="541635"/>
            <a:ext cx="1106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4. </a:t>
            </a:r>
            <a:r>
              <a:rPr lang="en-US" b="1" dirty="0" err="1"/>
              <a:t>Macam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merekayasa</a:t>
            </a:r>
            <a:r>
              <a:rPr lang="en-US" b="1" dirty="0"/>
              <a:t> </a:t>
            </a:r>
            <a:r>
              <a:rPr lang="en-US" b="1" dirty="0" err="1"/>
              <a:t>metabolit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proses </a:t>
            </a:r>
            <a:r>
              <a:rPr lang="en-US" b="1" dirty="0" err="1"/>
              <a:t>fermentasi</a:t>
            </a:r>
            <a:r>
              <a:rPr lang="en-US" b="1" dirty="0"/>
              <a:t> </a:t>
            </a:r>
            <a:r>
              <a:rPr lang="en-US" b="1" dirty="0" err="1"/>
              <a:t>perlu</a:t>
            </a:r>
            <a:r>
              <a:rPr lang="en-US" b="1" dirty="0"/>
              <a:t> </a:t>
            </a:r>
            <a:r>
              <a:rPr lang="en-US" b="1" dirty="0" err="1"/>
              <a:t>diperdalam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diperbanyak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23436" y="1614776"/>
            <a:ext cx="109319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dirty="0"/>
              <a:t>(material blocking agent) </a:t>
            </a:r>
            <a:r>
              <a:rPr lang="en-US" dirty="0" err="1"/>
              <a:t>produk</a:t>
            </a:r>
            <a:r>
              <a:rPr lang="en-US" dirty="0"/>
              <a:t> target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amino tryptophan,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amino </a:t>
            </a:r>
            <a:r>
              <a:rPr lang="en-US" dirty="0" err="1"/>
              <a:t>phenilalanin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tyrosine,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phe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tyr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tyr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phe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media </a:t>
            </a:r>
            <a:r>
              <a:rPr lang="en-US" dirty="0" err="1"/>
              <a:t>fermentasi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tyr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phe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,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trp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/>
              <a:t>(</a:t>
            </a:r>
            <a:r>
              <a:rPr lang="en-US" dirty="0" err="1"/>
              <a:t>sistem</a:t>
            </a:r>
            <a:r>
              <a:rPr lang="en-US" dirty="0"/>
              <a:t> feeding)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pembentukannya</a:t>
            </a:r>
            <a:r>
              <a:rPr lang="en-US" dirty="0"/>
              <a:t>,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,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antralinic</a:t>
            </a:r>
            <a:r>
              <a:rPr lang="en-US" dirty="0"/>
              <a:t> acid (ANA), yang mana ANA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refinery,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ANA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/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feeding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fed feeding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media feeding </a:t>
            </a:r>
            <a:r>
              <a:rPr lang="en-US" dirty="0" err="1"/>
              <a:t>langsung</a:t>
            </a:r>
            <a:r>
              <a:rPr lang="en-US" dirty="0"/>
              <a:t> (</a:t>
            </a:r>
            <a:r>
              <a:rPr lang="en-US" dirty="0" err="1"/>
              <a:t>setiap</a:t>
            </a:r>
            <a:r>
              <a:rPr lang="en-US" dirty="0"/>
              <a:t> 1 jam </a:t>
            </a:r>
            <a:r>
              <a:rPr lang="en-US" dirty="0" err="1"/>
              <a:t>masuk</a:t>
            </a:r>
            <a:r>
              <a:rPr lang="en-US" dirty="0"/>
              <a:t> 3KL media feeding)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ANA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trp</a:t>
            </a:r>
            <a:r>
              <a:rPr lang="en-US" dirty="0"/>
              <a:t> optimal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feeding continuous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feeding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(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sedikit-sedikit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mengalir</a:t>
            </a:r>
            <a:r>
              <a:rPr lang="en-US" dirty="0"/>
              <a:t>)</a:t>
            </a:r>
          </a:p>
          <a:p>
            <a:pPr marL="342900" indent="-342900" algn="just">
              <a:buAutoNum type="arabicPeriod"/>
            </a:pPr>
            <a:r>
              <a:rPr lang="en-US" dirty="0"/>
              <a:t>(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)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biodegradable plastic (PHA),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tercekam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tercekam</a:t>
            </a:r>
            <a:r>
              <a:rPr lang="en-US" dirty="0"/>
              <a:t>, </a:t>
            </a:r>
            <a:r>
              <a:rPr lang="en-US" dirty="0" err="1"/>
              <a:t>bakteri</a:t>
            </a:r>
            <a:r>
              <a:rPr lang="en-US" dirty="0"/>
              <a:t> plastic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PHA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tercekam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nitrogen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(limit)</a:t>
            </a:r>
          </a:p>
        </p:txBody>
      </p:sp>
    </p:spTree>
    <p:extLst>
      <p:ext uri="{BB962C8B-B14F-4D97-AF65-F5344CB8AC3E}">
        <p14:creationId xmlns:p14="http://schemas.microsoft.com/office/powerpoint/2010/main" val="123503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3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Tambahan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ditemui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diperkuliahan</a:t>
            </a:r>
            <a:r>
              <a:rPr lang="en-US" sz="2000" dirty="0"/>
              <a:t> S2 </a:t>
            </a:r>
            <a:r>
              <a:rPr lang="en-US" sz="2000" dirty="0" err="1"/>
              <a:t>Bioteknologi</a:t>
            </a:r>
            <a:r>
              <a:rPr lang="en-US" sz="2000" dirty="0"/>
              <a:t>, </a:t>
            </a:r>
            <a:r>
              <a:rPr lang="en-US" sz="2000" dirty="0" err="1"/>
              <a:t>dikarenakan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di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bioteknologi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dipelajari</a:t>
            </a:r>
            <a:r>
              <a:rPr lang="en-US" sz="2000" dirty="0"/>
              <a:t>,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masuk</a:t>
            </a:r>
            <a:r>
              <a:rPr lang="en-US" sz="2000" dirty="0"/>
              <a:t> scope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perkuliahan</a:t>
            </a:r>
            <a:r>
              <a:rPr lang="en-US" sz="2000" dirty="0"/>
              <a:t> S2 </a:t>
            </a:r>
            <a:r>
              <a:rPr lang="en-US" sz="2000" dirty="0" err="1"/>
              <a:t>Bioteknologi</a:t>
            </a:r>
            <a:r>
              <a:rPr lang="en-US" sz="2000" dirty="0"/>
              <a:t>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Material balance</a:t>
            </a:r>
          </a:p>
          <a:p>
            <a:pPr marL="457200" indent="-457200" algn="just">
              <a:buAutoNum type="arabicPeriod"/>
            </a:pPr>
            <a:r>
              <a:rPr lang="en-US" sz="2000" dirty="0" err="1"/>
              <a:t>Perhitungan</a:t>
            </a:r>
            <a:r>
              <a:rPr lang="en-US" sz="2000" dirty="0"/>
              <a:t> energy (electric </a:t>
            </a:r>
            <a:r>
              <a:rPr lang="en-US" sz="2000" dirty="0" err="1"/>
              <a:t>dan</a:t>
            </a:r>
            <a:r>
              <a:rPr lang="en-US" sz="2000" dirty="0"/>
              <a:t> steam) </a:t>
            </a:r>
            <a:r>
              <a:rPr lang="en-US" sz="2000" dirty="0" err="1"/>
              <a:t>dan</a:t>
            </a:r>
            <a:r>
              <a:rPr lang="en-US" sz="2000" dirty="0"/>
              <a:t> energy balance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Basic inventory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pengelolaannya</a:t>
            </a:r>
            <a:endParaRPr lang="en-US" sz="2000" dirty="0"/>
          </a:p>
          <a:p>
            <a:pPr marL="457200" indent="-457200" algn="just">
              <a:buAutoNum type="arabicPeriod"/>
            </a:pPr>
            <a:r>
              <a:rPr lang="en-US" sz="2000" dirty="0"/>
              <a:t>All equipment (ex : continuous sterile, Holding tube, steam trap,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valve)</a:t>
            </a:r>
          </a:p>
          <a:p>
            <a:pPr marL="457200" indent="-457200" algn="just">
              <a:buAutoNum type="arabicPeriod"/>
            </a:pPr>
            <a:r>
              <a:rPr lang="en-US" sz="2000" dirty="0" err="1"/>
              <a:t>Perhitungan</a:t>
            </a:r>
            <a:r>
              <a:rPr lang="en-US" sz="2000" dirty="0"/>
              <a:t> budget project repair 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Contamination analysis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Trouble shooting </a:t>
            </a:r>
            <a:r>
              <a:rPr lang="en-US" sz="2000" dirty="0" err="1"/>
              <a:t>pada</a:t>
            </a:r>
            <a:r>
              <a:rPr lang="en-US" sz="2000" dirty="0"/>
              <a:t> proses </a:t>
            </a:r>
            <a:r>
              <a:rPr lang="en-US" sz="2000" dirty="0" err="1"/>
              <a:t>fermentasi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569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3185" y="380764"/>
            <a:ext cx="999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Susunan</a:t>
            </a:r>
            <a:r>
              <a:rPr lang="en-US" b="1" dirty="0"/>
              <a:t> </a:t>
            </a:r>
            <a:r>
              <a:rPr lang="en-US" b="1" dirty="0" err="1"/>
              <a:t>struktur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section </a:t>
            </a:r>
            <a:r>
              <a:rPr lang="en-US" b="1" dirty="0" err="1"/>
              <a:t>fermentasi</a:t>
            </a:r>
            <a:r>
              <a:rPr lang="en-US" b="1" dirty="0"/>
              <a:t> bio degradable plastic (PHA) di PT. </a:t>
            </a:r>
            <a:r>
              <a:rPr lang="en-US" b="1" dirty="0" err="1"/>
              <a:t>Cheil</a:t>
            </a:r>
            <a:r>
              <a:rPr lang="en-US" b="1" dirty="0"/>
              <a:t> </a:t>
            </a:r>
            <a:r>
              <a:rPr lang="en-US" b="1" dirty="0" err="1"/>
              <a:t>Jedang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49852" y="5543835"/>
            <a:ext cx="9995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b="1" dirty="0" err="1"/>
              <a:t>Karyawan</a:t>
            </a:r>
            <a:r>
              <a:rPr lang="en-US" b="1" dirty="0"/>
              <a:t> orang Indonesia yang </a:t>
            </a:r>
            <a:r>
              <a:rPr lang="en-US" b="1" dirty="0" err="1"/>
              <a:t>bertanggung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keberhasilan</a:t>
            </a:r>
            <a:r>
              <a:rPr lang="en-US" b="1" dirty="0"/>
              <a:t> proses </a:t>
            </a:r>
            <a:r>
              <a:rPr lang="en-US" b="1" dirty="0" err="1"/>
              <a:t>fermentasi</a:t>
            </a:r>
            <a:r>
              <a:rPr lang="en-US" b="1" dirty="0"/>
              <a:t> PHA </a:t>
            </a:r>
            <a:r>
              <a:rPr lang="en-US" b="1" dirty="0" err="1"/>
              <a:t>ada</a:t>
            </a:r>
            <a:r>
              <a:rPr lang="en-US" b="1" dirty="0"/>
              <a:t> 2 orang </a:t>
            </a:r>
            <a:r>
              <a:rPr lang="en-US" b="1" dirty="0" err="1"/>
              <a:t>diantaranya</a:t>
            </a:r>
            <a:r>
              <a:rPr lang="en-US" b="1" dirty="0"/>
              <a:t> Manager </a:t>
            </a:r>
            <a:r>
              <a:rPr lang="en-US" b="1" dirty="0" err="1"/>
              <a:t>dan</a:t>
            </a:r>
            <a:r>
              <a:rPr lang="en-US" b="1" dirty="0"/>
              <a:t> Supervisor</a:t>
            </a:r>
          </a:p>
          <a:p>
            <a:pPr marL="285750" indent="-285750" algn="just">
              <a:buFontTx/>
              <a:buChar char="-"/>
            </a:pPr>
            <a:r>
              <a:rPr lang="en-US" b="1" dirty="0"/>
              <a:t>Salah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narasumber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diundang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sharing </a:t>
            </a:r>
            <a:r>
              <a:rPr lang="en-US" b="1" dirty="0" err="1"/>
              <a:t>diperkuliahan</a:t>
            </a:r>
            <a:r>
              <a:rPr lang="en-US" b="1" dirty="0"/>
              <a:t> </a:t>
            </a:r>
            <a:r>
              <a:rPr lang="en-US" b="1" dirty="0" err="1"/>
              <a:t>mengenai</a:t>
            </a:r>
            <a:r>
              <a:rPr lang="en-US" b="1" dirty="0"/>
              <a:t> bio degradable plastic (PHA)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860" y="889747"/>
            <a:ext cx="9292635" cy="457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0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680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맑은 고딕</vt:lpstr>
      <vt:lpstr>Arial</vt:lpstr>
      <vt:lpstr>Arial Narrow</vt:lpstr>
      <vt:lpstr>Calibri</vt:lpstr>
      <vt:lpstr>Calibri Light</vt:lpstr>
      <vt:lpstr>CJ ONLYONE Bold</vt:lpstr>
      <vt:lpstr>Perpetua Titling MT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Tambahan</vt:lpstr>
      <vt:lpstr>PowerPoint Presentation</vt:lpstr>
      <vt:lpstr>SEKIAN 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ROBBY AKROMAN, 500116 -</dc:creator>
  <cp:lastModifiedBy>Jayus ftp</cp:lastModifiedBy>
  <cp:revision>5</cp:revision>
  <dcterms:created xsi:type="dcterms:W3CDTF">2023-12-18T09:11:10Z</dcterms:created>
  <dcterms:modified xsi:type="dcterms:W3CDTF">2023-12-18T10:13:14Z</dcterms:modified>
</cp:coreProperties>
</file>